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81" r:id="rId7"/>
    <p:sldId id="282" r:id="rId8"/>
    <p:sldId id="283" r:id="rId9"/>
    <p:sldId id="284" r:id="rId10"/>
    <p:sldId id="272" r:id="rId11"/>
    <p:sldId id="260" r:id="rId12"/>
    <p:sldId id="263" r:id="rId13"/>
    <p:sldId id="273" r:id="rId14"/>
    <p:sldId id="266" r:id="rId15"/>
    <p:sldId id="275" r:id="rId16"/>
    <p:sldId id="277" r:id="rId17"/>
    <p:sldId id="279" r:id="rId18"/>
    <p:sldId id="278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3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A52B17-9754-4A81-9F22-F708EA10029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CEE6099-1ABB-4C55-A6A9-E9F4EF1E7EE1}">
      <dgm:prSet phldrT="[Texto]" custT="1"/>
      <dgm:spPr/>
      <dgm:t>
        <a:bodyPr/>
        <a:lstStyle/>
        <a:p>
          <a:r>
            <a:rPr lang="pt-PT" sz="3600" b="1" dirty="0" smtClean="0"/>
            <a:t>3</a:t>
          </a:r>
          <a:r>
            <a:rPr lang="pt-PT" sz="3600" b="1" baseline="0" dirty="0" smtClean="0"/>
            <a:t> RULES</a:t>
          </a:r>
          <a:endParaRPr lang="en-GB" sz="3600" b="1" dirty="0"/>
        </a:p>
      </dgm:t>
    </dgm:pt>
    <dgm:pt modelId="{E046DC52-00EB-4E2C-A9D3-94D6AD14861A}" type="parTrans" cxnId="{A921FC1E-596F-4E55-AB68-C2686919B10B}">
      <dgm:prSet/>
      <dgm:spPr/>
      <dgm:t>
        <a:bodyPr/>
        <a:lstStyle/>
        <a:p>
          <a:endParaRPr lang="en-GB"/>
        </a:p>
      </dgm:t>
    </dgm:pt>
    <dgm:pt modelId="{AF8BD6A8-A4B7-4AF3-9468-F35215EC33EE}" type="sibTrans" cxnId="{A921FC1E-596F-4E55-AB68-C2686919B10B}">
      <dgm:prSet/>
      <dgm:spPr/>
      <dgm:t>
        <a:bodyPr/>
        <a:lstStyle/>
        <a:p>
          <a:endParaRPr lang="en-GB"/>
        </a:p>
      </dgm:t>
    </dgm:pt>
    <dgm:pt modelId="{A5224033-CE21-444B-96EE-5ACB36BA79D5}">
      <dgm:prSet phldrT="[Texto]"/>
      <dgm:spPr/>
      <dgm:t>
        <a:bodyPr/>
        <a:lstStyle/>
        <a:p>
          <a:pPr algn="just"/>
          <a:r>
            <a:rPr lang="en-GB" b="1" noProof="0" dirty="0" smtClean="0"/>
            <a:t> Easy</a:t>
          </a:r>
          <a:r>
            <a:rPr lang="en-GB" b="1" baseline="0" noProof="0" dirty="0" smtClean="0"/>
            <a:t> to understand</a:t>
          </a:r>
          <a:endParaRPr lang="en-GB" b="1" noProof="0" dirty="0"/>
        </a:p>
      </dgm:t>
    </dgm:pt>
    <dgm:pt modelId="{AF8A75BD-597C-48A8-A118-9CCE0DD0FB20}" type="parTrans" cxnId="{489483D0-A0B5-41CA-99D1-83E660BAFE2C}">
      <dgm:prSet/>
      <dgm:spPr/>
      <dgm:t>
        <a:bodyPr/>
        <a:lstStyle/>
        <a:p>
          <a:endParaRPr lang="en-GB"/>
        </a:p>
      </dgm:t>
    </dgm:pt>
    <dgm:pt modelId="{C8A1C686-B078-42FF-957C-8DDA837DBD1E}" type="sibTrans" cxnId="{489483D0-A0B5-41CA-99D1-83E660BAFE2C}">
      <dgm:prSet/>
      <dgm:spPr/>
      <dgm:t>
        <a:bodyPr/>
        <a:lstStyle/>
        <a:p>
          <a:endParaRPr lang="en-GB"/>
        </a:p>
      </dgm:t>
    </dgm:pt>
    <dgm:pt modelId="{47691B0E-4B41-442A-8C2D-DDA50AD79464}">
      <dgm:prSet phldrT="[Texto]"/>
      <dgm:spPr/>
      <dgm:t>
        <a:bodyPr/>
        <a:lstStyle/>
        <a:p>
          <a:pPr algn="just"/>
          <a:r>
            <a:rPr lang="en-GB" b="1" noProof="0" dirty="0" smtClean="0"/>
            <a:t> Simple</a:t>
          </a:r>
          <a:endParaRPr lang="en-GB" b="1" noProof="0" dirty="0"/>
        </a:p>
      </dgm:t>
    </dgm:pt>
    <dgm:pt modelId="{B7FF30F0-4A8B-4A74-95EB-18FC24C3A470}" type="parTrans" cxnId="{F7A26DC5-FE65-4F5E-96D8-141F9EF146AC}">
      <dgm:prSet/>
      <dgm:spPr/>
      <dgm:t>
        <a:bodyPr/>
        <a:lstStyle/>
        <a:p>
          <a:endParaRPr lang="en-GB"/>
        </a:p>
      </dgm:t>
    </dgm:pt>
    <dgm:pt modelId="{880EFB58-095A-44D6-954E-EA41A07A837E}" type="sibTrans" cxnId="{F7A26DC5-FE65-4F5E-96D8-141F9EF146AC}">
      <dgm:prSet/>
      <dgm:spPr/>
      <dgm:t>
        <a:bodyPr/>
        <a:lstStyle/>
        <a:p>
          <a:endParaRPr lang="en-GB"/>
        </a:p>
      </dgm:t>
    </dgm:pt>
    <dgm:pt modelId="{72CEC983-1161-4F43-B43D-AF5D0BF16765}">
      <dgm:prSet phldrT="[Texto]"/>
      <dgm:spPr/>
      <dgm:t>
        <a:bodyPr/>
        <a:lstStyle/>
        <a:p>
          <a:pPr algn="just"/>
          <a:r>
            <a:rPr lang="en-GB" b="1" noProof="0" dirty="0" smtClean="0"/>
            <a:t> Not</a:t>
          </a:r>
          <a:r>
            <a:rPr lang="en-GB" b="1" baseline="0" noProof="0" dirty="0" smtClean="0"/>
            <a:t> very text-heavy</a:t>
          </a:r>
          <a:endParaRPr lang="en-GB" b="1" noProof="0" dirty="0"/>
        </a:p>
      </dgm:t>
    </dgm:pt>
    <dgm:pt modelId="{D421141A-89DA-4755-88D8-830BEB68615E}" type="parTrans" cxnId="{A43A3B8D-16A8-434D-AFB4-10CE97B528BD}">
      <dgm:prSet/>
      <dgm:spPr/>
      <dgm:t>
        <a:bodyPr/>
        <a:lstStyle/>
        <a:p>
          <a:endParaRPr lang="en-GB"/>
        </a:p>
      </dgm:t>
    </dgm:pt>
    <dgm:pt modelId="{B01A2655-DD3F-45DE-9AB1-2550F837EED2}" type="sibTrans" cxnId="{A43A3B8D-16A8-434D-AFB4-10CE97B528BD}">
      <dgm:prSet/>
      <dgm:spPr/>
      <dgm:t>
        <a:bodyPr/>
        <a:lstStyle/>
        <a:p>
          <a:endParaRPr lang="en-GB"/>
        </a:p>
      </dgm:t>
    </dgm:pt>
    <dgm:pt modelId="{75F2A040-90A6-4639-B4A1-C62492166448}" type="pres">
      <dgm:prSet presAssocID="{CDA52B17-9754-4A81-9F22-F708EA1002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D2C034F-2971-46DF-951B-86A78868F162}" type="pres">
      <dgm:prSet presAssocID="{5CEE6099-1ABB-4C55-A6A9-E9F4EF1E7EE1}" presName="root1" presStyleCnt="0"/>
      <dgm:spPr/>
    </dgm:pt>
    <dgm:pt modelId="{6493448D-CE4A-4746-9E1A-E9A73BC2FA0C}" type="pres">
      <dgm:prSet presAssocID="{5CEE6099-1ABB-4C55-A6A9-E9F4EF1E7EE1}" presName="LevelOneTextNode" presStyleLbl="node0" presStyleIdx="0" presStyleCnt="1" custScaleY="9039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2E342EA-940C-4C7C-B415-9065D107CABD}" type="pres">
      <dgm:prSet presAssocID="{5CEE6099-1ABB-4C55-A6A9-E9F4EF1E7EE1}" presName="level2hierChild" presStyleCnt="0"/>
      <dgm:spPr/>
    </dgm:pt>
    <dgm:pt modelId="{16134EB2-A3EA-435D-8F96-F97EEFE4CF51}" type="pres">
      <dgm:prSet presAssocID="{AF8A75BD-597C-48A8-A118-9CCE0DD0FB20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FB86E232-3C8A-467F-BBB7-2F3711063B86}" type="pres">
      <dgm:prSet presAssocID="{AF8A75BD-597C-48A8-A118-9CCE0DD0FB20}" presName="connTx" presStyleLbl="parChTrans1D2" presStyleIdx="0" presStyleCnt="3"/>
      <dgm:spPr/>
      <dgm:t>
        <a:bodyPr/>
        <a:lstStyle/>
        <a:p>
          <a:endParaRPr lang="en-GB"/>
        </a:p>
      </dgm:t>
    </dgm:pt>
    <dgm:pt modelId="{57BC2892-E0AB-47D1-84E9-B0AFF496D575}" type="pres">
      <dgm:prSet presAssocID="{A5224033-CE21-444B-96EE-5ACB36BA79D5}" presName="root2" presStyleCnt="0"/>
      <dgm:spPr/>
    </dgm:pt>
    <dgm:pt modelId="{55A19C3D-C207-45DF-AB27-816922CBB061}" type="pres">
      <dgm:prSet presAssocID="{A5224033-CE21-444B-96EE-5ACB36BA79D5}" presName="LevelTwoTextNode" presStyleLbl="node2" presStyleIdx="0" presStyleCnt="3" custScaleX="1262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CBBF371-452D-410C-8347-EFE9BA375DE4}" type="pres">
      <dgm:prSet presAssocID="{A5224033-CE21-444B-96EE-5ACB36BA79D5}" presName="level3hierChild" presStyleCnt="0"/>
      <dgm:spPr/>
    </dgm:pt>
    <dgm:pt modelId="{D464B528-D51F-488C-998F-062CA056D00D}" type="pres">
      <dgm:prSet presAssocID="{B7FF30F0-4A8B-4A74-95EB-18FC24C3A470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8380077C-BAB0-4F97-B389-D75F2EA74061}" type="pres">
      <dgm:prSet presAssocID="{B7FF30F0-4A8B-4A74-95EB-18FC24C3A470}" presName="connTx" presStyleLbl="parChTrans1D2" presStyleIdx="1" presStyleCnt="3"/>
      <dgm:spPr/>
      <dgm:t>
        <a:bodyPr/>
        <a:lstStyle/>
        <a:p>
          <a:endParaRPr lang="en-GB"/>
        </a:p>
      </dgm:t>
    </dgm:pt>
    <dgm:pt modelId="{D313CF84-D7EB-4CFD-9673-0A6698CE653B}" type="pres">
      <dgm:prSet presAssocID="{47691B0E-4B41-442A-8C2D-DDA50AD79464}" presName="root2" presStyleCnt="0"/>
      <dgm:spPr/>
    </dgm:pt>
    <dgm:pt modelId="{E05F4356-B426-4E77-BA05-748D383FF893}" type="pres">
      <dgm:prSet presAssocID="{47691B0E-4B41-442A-8C2D-DDA50AD79464}" presName="LevelTwoTextNode" presStyleLbl="node2" presStyleIdx="1" presStyleCnt="3" custScaleX="12625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65FB7AE-47FB-450C-A3CE-1D9285E2697D}" type="pres">
      <dgm:prSet presAssocID="{47691B0E-4B41-442A-8C2D-DDA50AD79464}" presName="level3hierChild" presStyleCnt="0"/>
      <dgm:spPr/>
    </dgm:pt>
    <dgm:pt modelId="{179D2E61-7E7C-476C-849C-5D8EA0FC5105}" type="pres">
      <dgm:prSet presAssocID="{D421141A-89DA-4755-88D8-830BEB68615E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E415B6AB-6F4C-461B-923D-0FB308FF3C06}" type="pres">
      <dgm:prSet presAssocID="{D421141A-89DA-4755-88D8-830BEB68615E}" presName="connTx" presStyleLbl="parChTrans1D2" presStyleIdx="2" presStyleCnt="3"/>
      <dgm:spPr/>
      <dgm:t>
        <a:bodyPr/>
        <a:lstStyle/>
        <a:p>
          <a:endParaRPr lang="en-GB"/>
        </a:p>
      </dgm:t>
    </dgm:pt>
    <dgm:pt modelId="{62745D9B-1199-4977-8894-0413D596373F}" type="pres">
      <dgm:prSet presAssocID="{72CEC983-1161-4F43-B43D-AF5D0BF16765}" presName="root2" presStyleCnt="0"/>
      <dgm:spPr/>
    </dgm:pt>
    <dgm:pt modelId="{4BEAD8CA-34A9-4C20-AE67-61510D4136CA}" type="pres">
      <dgm:prSet presAssocID="{72CEC983-1161-4F43-B43D-AF5D0BF16765}" presName="LevelTwoTextNode" presStyleLbl="node2" presStyleIdx="2" presStyleCnt="3" custScaleX="1262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B3DD887-90C1-47AC-9801-2F10B4F40D0C}" type="pres">
      <dgm:prSet presAssocID="{72CEC983-1161-4F43-B43D-AF5D0BF16765}" presName="level3hierChild" presStyleCnt="0"/>
      <dgm:spPr/>
    </dgm:pt>
  </dgm:ptLst>
  <dgm:cxnLst>
    <dgm:cxn modelId="{4D080049-2510-484D-8791-24D5D537BA2F}" type="presOf" srcId="{72CEC983-1161-4F43-B43D-AF5D0BF16765}" destId="{4BEAD8CA-34A9-4C20-AE67-61510D4136CA}" srcOrd="0" destOrd="0" presId="urn:microsoft.com/office/officeart/2008/layout/HorizontalMultiLevelHierarchy"/>
    <dgm:cxn modelId="{489483D0-A0B5-41CA-99D1-83E660BAFE2C}" srcId="{5CEE6099-1ABB-4C55-A6A9-E9F4EF1E7EE1}" destId="{A5224033-CE21-444B-96EE-5ACB36BA79D5}" srcOrd="0" destOrd="0" parTransId="{AF8A75BD-597C-48A8-A118-9CCE0DD0FB20}" sibTransId="{C8A1C686-B078-42FF-957C-8DDA837DBD1E}"/>
    <dgm:cxn modelId="{A79D07D7-B53E-4F98-ACE8-02A47243D7B0}" type="presOf" srcId="{D421141A-89DA-4755-88D8-830BEB68615E}" destId="{E415B6AB-6F4C-461B-923D-0FB308FF3C06}" srcOrd="1" destOrd="0" presId="urn:microsoft.com/office/officeart/2008/layout/HorizontalMultiLevelHierarchy"/>
    <dgm:cxn modelId="{8375ACA2-3E12-41D3-B6CC-18DD7CEEF96F}" type="presOf" srcId="{47691B0E-4B41-442A-8C2D-DDA50AD79464}" destId="{E05F4356-B426-4E77-BA05-748D383FF893}" srcOrd="0" destOrd="0" presId="urn:microsoft.com/office/officeart/2008/layout/HorizontalMultiLevelHierarchy"/>
    <dgm:cxn modelId="{C58BDD93-DDBE-48C3-9CC6-7C9867020F78}" type="presOf" srcId="{D421141A-89DA-4755-88D8-830BEB68615E}" destId="{179D2E61-7E7C-476C-849C-5D8EA0FC5105}" srcOrd="0" destOrd="0" presId="urn:microsoft.com/office/officeart/2008/layout/HorizontalMultiLevelHierarchy"/>
    <dgm:cxn modelId="{A43A3B8D-16A8-434D-AFB4-10CE97B528BD}" srcId="{5CEE6099-1ABB-4C55-A6A9-E9F4EF1E7EE1}" destId="{72CEC983-1161-4F43-B43D-AF5D0BF16765}" srcOrd="2" destOrd="0" parTransId="{D421141A-89DA-4755-88D8-830BEB68615E}" sibTransId="{B01A2655-DD3F-45DE-9AB1-2550F837EED2}"/>
    <dgm:cxn modelId="{5B670B92-719E-415F-897F-A8643191AA9F}" type="presOf" srcId="{AF8A75BD-597C-48A8-A118-9CCE0DD0FB20}" destId="{FB86E232-3C8A-467F-BBB7-2F3711063B86}" srcOrd="1" destOrd="0" presId="urn:microsoft.com/office/officeart/2008/layout/HorizontalMultiLevelHierarchy"/>
    <dgm:cxn modelId="{900838B4-EA72-47E4-BC0E-1E320DE35528}" type="presOf" srcId="{5CEE6099-1ABB-4C55-A6A9-E9F4EF1E7EE1}" destId="{6493448D-CE4A-4746-9E1A-E9A73BC2FA0C}" srcOrd="0" destOrd="0" presId="urn:microsoft.com/office/officeart/2008/layout/HorizontalMultiLevelHierarchy"/>
    <dgm:cxn modelId="{7CEB7259-6A8A-464C-B91C-ABB34BE81322}" type="presOf" srcId="{CDA52B17-9754-4A81-9F22-F708EA10029B}" destId="{75F2A040-90A6-4639-B4A1-C62492166448}" srcOrd="0" destOrd="0" presId="urn:microsoft.com/office/officeart/2008/layout/HorizontalMultiLevelHierarchy"/>
    <dgm:cxn modelId="{A921FC1E-596F-4E55-AB68-C2686919B10B}" srcId="{CDA52B17-9754-4A81-9F22-F708EA10029B}" destId="{5CEE6099-1ABB-4C55-A6A9-E9F4EF1E7EE1}" srcOrd="0" destOrd="0" parTransId="{E046DC52-00EB-4E2C-A9D3-94D6AD14861A}" sibTransId="{AF8BD6A8-A4B7-4AF3-9468-F35215EC33EE}"/>
    <dgm:cxn modelId="{F7A26DC5-FE65-4F5E-96D8-141F9EF146AC}" srcId="{5CEE6099-1ABB-4C55-A6A9-E9F4EF1E7EE1}" destId="{47691B0E-4B41-442A-8C2D-DDA50AD79464}" srcOrd="1" destOrd="0" parTransId="{B7FF30F0-4A8B-4A74-95EB-18FC24C3A470}" sibTransId="{880EFB58-095A-44D6-954E-EA41A07A837E}"/>
    <dgm:cxn modelId="{38462C70-1D96-4C11-9B8D-B881603B0986}" type="presOf" srcId="{B7FF30F0-4A8B-4A74-95EB-18FC24C3A470}" destId="{D464B528-D51F-488C-998F-062CA056D00D}" srcOrd="0" destOrd="0" presId="urn:microsoft.com/office/officeart/2008/layout/HorizontalMultiLevelHierarchy"/>
    <dgm:cxn modelId="{E7279D39-770A-4B37-923D-F60CCF5CB508}" type="presOf" srcId="{B7FF30F0-4A8B-4A74-95EB-18FC24C3A470}" destId="{8380077C-BAB0-4F97-B389-D75F2EA74061}" srcOrd="1" destOrd="0" presId="urn:microsoft.com/office/officeart/2008/layout/HorizontalMultiLevelHierarchy"/>
    <dgm:cxn modelId="{D2AB77C5-D8A0-48EB-847E-3980DB9406AC}" type="presOf" srcId="{A5224033-CE21-444B-96EE-5ACB36BA79D5}" destId="{55A19C3D-C207-45DF-AB27-816922CBB061}" srcOrd="0" destOrd="0" presId="urn:microsoft.com/office/officeart/2008/layout/HorizontalMultiLevelHierarchy"/>
    <dgm:cxn modelId="{228059C3-F4DF-4084-AE3F-CDAE7F0A6F14}" type="presOf" srcId="{AF8A75BD-597C-48A8-A118-9CCE0DD0FB20}" destId="{16134EB2-A3EA-435D-8F96-F97EEFE4CF51}" srcOrd="0" destOrd="0" presId="urn:microsoft.com/office/officeart/2008/layout/HorizontalMultiLevelHierarchy"/>
    <dgm:cxn modelId="{5C53F2DA-68C2-4CFD-A85A-F01BDBC798DF}" type="presParOf" srcId="{75F2A040-90A6-4639-B4A1-C62492166448}" destId="{3D2C034F-2971-46DF-951B-86A78868F162}" srcOrd="0" destOrd="0" presId="urn:microsoft.com/office/officeart/2008/layout/HorizontalMultiLevelHierarchy"/>
    <dgm:cxn modelId="{0A760E63-BB93-4914-8A82-968B2C2A2198}" type="presParOf" srcId="{3D2C034F-2971-46DF-951B-86A78868F162}" destId="{6493448D-CE4A-4746-9E1A-E9A73BC2FA0C}" srcOrd="0" destOrd="0" presId="urn:microsoft.com/office/officeart/2008/layout/HorizontalMultiLevelHierarchy"/>
    <dgm:cxn modelId="{7B319040-F373-4ACF-A031-F19CCE5A0FB9}" type="presParOf" srcId="{3D2C034F-2971-46DF-951B-86A78868F162}" destId="{62E342EA-940C-4C7C-B415-9065D107CABD}" srcOrd="1" destOrd="0" presId="urn:microsoft.com/office/officeart/2008/layout/HorizontalMultiLevelHierarchy"/>
    <dgm:cxn modelId="{5319C987-005E-4750-BD0F-2552BC9130CB}" type="presParOf" srcId="{62E342EA-940C-4C7C-B415-9065D107CABD}" destId="{16134EB2-A3EA-435D-8F96-F97EEFE4CF51}" srcOrd="0" destOrd="0" presId="urn:microsoft.com/office/officeart/2008/layout/HorizontalMultiLevelHierarchy"/>
    <dgm:cxn modelId="{488FD5B9-DC2E-42D1-826E-4565478249CA}" type="presParOf" srcId="{16134EB2-A3EA-435D-8F96-F97EEFE4CF51}" destId="{FB86E232-3C8A-467F-BBB7-2F3711063B86}" srcOrd="0" destOrd="0" presId="urn:microsoft.com/office/officeart/2008/layout/HorizontalMultiLevelHierarchy"/>
    <dgm:cxn modelId="{763A3B21-FF45-41CF-96D6-2070BE52072E}" type="presParOf" srcId="{62E342EA-940C-4C7C-B415-9065D107CABD}" destId="{57BC2892-E0AB-47D1-84E9-B0AFF496D575}" srcOrd="1" destOrd="0" presId="urn:microsoft.com/office/officeart/2008/layout/HorizontalMultiLevelHierarchy"/>
    <dgm:cxn modelId="{B16692D5-71FA-4DCB-A45B-7C6CA7956ED7}" type="presParOf" srcId="{57BC2892-E0AB-47D1-84E9-B0AFF496D575}" destId="{55A19C3D-C207-45DF-AB27-816922CBB061}" srcOrd="0" destOrd="0" presId="urn:microsoft.com/office/officeart/2008/layout/HorizontalMultiLevelHierarchy"/>
    <dgm:cxn modelId="{1A5BCD12-A9B6-4B67-AEB9-76E2B5E50E14}" type="presParOf" srcId="{57BC2892-E0AB-47D1-84E9-B0AFF496D575}" destId="{CCBBF371-452D-410C-8347-EFE9BA375DE4}" srcOrd="1" destOrd="0" presId="urn:microsoft.com/office/officeart/2008/layout/HorizontalMultiLevelHierarchy"/>
    <dgm:cxn modelId="{1B514598-8A80-4D35-9F6D-354ED7FEDC10}" type="presParOf" srcId="{62E342EA-940C-4C7C-B415-9065D107CABD}" destId="{D464B528-D51F-488C-998F-062CA056D00D}" srcOrd="2" destOrd="0" presId="urn:microsoft.com/office/officeart/2008/layout/HorizontalMultiLevelHierarchy"/>
    <dgm:cxn modelId="{2A2CE2F9-B4DD-49BA-8CD2-A6374C4DC424}" type="presParOf" srcId="{D464B528-D51F-488C-998F-062CA056D00D}" destId="{8380077C-BAB0-4F97-B389-D75F2EA74061}" srcOrd="0" destOrd="0" presId="urn:microsoft.com/office/officeart/2008/layout/HorizontalMultiLevelHierarchy"/>
    <dgm:cxn modelId="{0DAF6188-4CC5-49DB-8C11-10C3D9D8507C}" type="presParOf" srcId="{62E342EA-940C-4C7C-B415-9065D107CABD}" destId="{D313CF84-D7EB-4CFD-9673-0A6698CE653B}" srcOrd="3" destOrd="0" presId="urn:microsoft.com/office/officeart/2008/layout/HorizontalMultiLevelHierarchy"/>
    <dgm:cxn modelId="{97BBDD54-4210-47A2-8793-F49747E0F2F7}" type="presParOf" srcId="{D313CF84-D7EB-4CFD-9673-0A6698CE653B}" destId="{E05F4356-B426-4E77-BA05-748D383FF893}" srcOrd="0" destOrd="0" presId="urn:microsoft.com/office/officeart/2008/layout/HorizontalMultiLevelHierarchy"/>
    <dgm:cxn modelId="{BA96135D-CCCE-4081-9880-16E7EA2F54F8}" type="presParOf" srcId="{D313CF84-D7EB-4CFD-9673-0A6698CE653B}" destId="{C65FB7AE-47FB-450C-A3CE-1D9285E2697D}" srcOrd="1" destOrd="0" presId="urn:microsoft.com/office/officeart/2008/layout/HorizontalMultiLevelHierarchy"/>
    <dgm:cxn modelId="{1DDD53D3-3B5D-4A0C-9EBC-24ED20694F65}" type="presParOf" srcId="{62E342EA-940C-4C7C-B415-9065D107CABD}" destId="{179D2E61-7E7C-476C-849C-5D8EA0FC5105}" srcOrd="4" destOrd="0" presId="urn:microsoft.com/office/officeart/2008/layout/HorizontalMultiLevelHierarchy"/>
    <dgm:cxn modelId="{401670A5-7839-411B-B4CE-96B08CCA581D}" type="presParOf" srcId="{179D2E61-7E7C-476C-849C-5D8EA0FC5105}" destId="{E415B6AB-6F4C-461B-923D-0FB308FF3C06}" srcOrd="0" destOrd="0" presId="urn:microsoft.com/office/officeart/2008/layout/HorizontalMultiLevelHierarchy"/>
    <dgm:cxn modelId="{A28AFCFD-7467-4062-864D-CE5CAD4C60D7}" type="presParOf" srcId="{62E342EA-940C-4C7C-B415-9065D107CABD}" destId="{62745D9B-1199-4977-8894-0413D596373F}" srcOrd="5" destOrd="0" presId="urn:microsoft.com/office/officeart/2008/layout/HorizontalMultiLevelHierarchy"/>
    <dgm:cxn modelId="{6DE6D01C-825F-42EF-9958-C17356B3DA75}" type="presParOf" srcId="{62745D9B-1199-4977-8894-0413D596373F}" destId="{4BEAD8CA-34A9-4C20-AE67-61510D4136CA}" srcOrd="0" destOrd="0" presId="urn:microsoft.com/office/officeart/2008/layout/HorizontalMultiLevelHierarchy"/>
    <dgm:cxn modelId="{67DDE4BF-801C-4C22-83DA-5DFB41E9C715}" type="presParOf" srcId="{62745D9B-1199-4977-8894-0413D596373F}" destId="{CB3DD887-90C1-47AC-9801-2F10B4F40D0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D2E61-7E7C-476C-849C-5D8EA0FC5105}">
      <dsp:nvSpPr>
        <dsp:cNvPr id="0" name=""/>
        <dsp:cNvSpPr/>
      </dsp:nvSpPr>
      <dsp:spPr>
        <a:xfrm>
          <a:off x="2454871" y="2247900"/>
          <a:ext cx="560356" cy="1067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8" y="0"/>
              </a:lnTo>
              <a:lnTo>
                <a:pt x="280178" y="1067752"/>
              </a:lnTo>
              <a:lnTo>
                <a:pt x="560356" y="106775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704903" y="2751629"/>
        <a:ext cx="60292" cy="60292"/>
      </dsp:txXfrm>
    </dsp:sp>
    <dsp:sp modelId="{D464B528-D51F-488C-998F-062CA056D00D}">
      <dsp:nvSpPr>
        <dsp:cNvPr id="0" name=""/>
        <dsp:cNvSpPr/>
      </dsp:nvSpPr>
      <dsp:spPr>
        <a:xfrm>
          <a:off x="2454871" y="2202180"/>
          <a:ext cx="5603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0356" y="4572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721040" y="2233891"/>
        <a:ext cx="28017" cy="28017"/>
      </dsp:txXfrm>
    </dsp:sp>
    <dsp:sp modelId="{16134EB2-A3EA-435D-8F96-F97EEFE4CF51}">
      <dsp:nvSpPr>
        <dsp:cNvPr id="0" name=""/>
        <dsp:cNvSpPr/>
      </dsp:nvSpPr>
      <dsp:spPr>
        <a:xfrm>
          <a:off x="2454871" y="1180147"/>
          <a:ext cx="560356" cy="1067752"/>
        </a:xfrm>
        <a:custGeom>
          <a:avLst/>
          <a:gdLst/>
          <a:ahLst/>
          <a:cxnLst/>
          <a:rect l="0" t="0" r="0" b="0"/>
          <a:pathLst>
            <a:path>
              <a:moveTo>
                <a:pt x="0" y="1067752"/>
              </a:moveTo>
              <a:lnTo>
                <a:pt x="280178" y="1067752"/>
              </a:lnTo>
              <a:lnTo>
                <a:pt x="280178" y="0"/>
              </a:lnTo>
              <a:lnTo>
                <a:pt x="560356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704903" y="1683877"/>
        <a:ext cx="60292" cy="60292"/>
      </dsp:txXfrm>
    </dsp:sp>
    <dsp:sp modelId="{6493448D-CE4A-4746-9E1A-E9A73BC2FA0C}">
      <dsp:nvSpPr>
        <dsp:cNvPr id="0" name=""/>
        <dsp:cNvSpPr/>
      </dsp:nvSpPr>
      <dsp:spPr>
        <a:xfrm rot="16200000">
          <a:off x="-4106" y="1820799"/>
          <a:ext cx="4063753" cy="854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600" b="1" kern="1200" dirty="0" smtClean="0"/>
            <a:t>3</a:t>
          </a:r>
          <a:r>
            <a:rPr lang="pt-PT" sz="3600" b="1" kern="1200" baseline="0" dirty="0" smtClean="0"/>
            <a:t> RULES</a:t>
          </a:r>
          <a:endParaRPr lang="en-GB" sz="3600" b="1" kern="1200" dirty="0"/>
        </a:p>
      </dsp:txBody>
      <dsp:txXfrm>
        <a:off x="-4106" y="1820799"/>
        <a:ext cx="4063753" cy="854202"/>
      </dsp:txXfrm>
    </dsp:sp>
    <dsp:sp modelId="{55A19C3D-C207-45DF-AB27-816922CBB061}">
      <dsp:nvSpPr>
        <dsp:cNvPr id="0" name=""/>
        <dsp:cNvSpPr/>
      </dsp:nvSpPr>
      <dsp:spPr>
        <a:xfrm>
          <a:off x="3015227" y="753046"/>
          <a:ext cx="3537502" cy="8542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noProof="0" dirty="0" smtClean="0"/>
            <a:t> Easy</a:t>
          </a:r>
          <a:r>
            <a:rPr lang="en-GB" sz="3200" b="1" kern="1200" baseline="0" noProof="0" dirty="0" smtClean="0"/>
            <a:t> to understand</a:t>
          </a:r>
          <a:endParaRPr lang="en-GB" sz="3200" b="1" kern="1200" noProof="0" dirty="0"/>
        </a:p>
      </dsp:txBody>
      <dsp:txXfrm>
        <a:off x="3015227" y="753046"/>
        <a:ext cx="3537502" cy="854202"/>
      </dsp:txXfrm>
    </dsp:sp>
    <dsp:sp modelId="{E05F4356-B426-4E77-BA05-748D383FF893}">
      <dsp:nvSpPr>
        <dsp:cNvPr id="0" name=""/>
        <dsp:cNvSpPr/>
      </dsp:nvSpPr>
      <dsp:spPr>
        <a:xfrm>
          <a:off x="3015227" y="1820799"/>
          <a:ext cx="3537474" cy="8542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noProof="0" dirty="0" smtClean="0"/>
            <a:t> Simple</a:t>
          </a:r>
          <a:endParaRPr lang="en-GB" sz="3200" b="1" kern="1200" noProof="0" dirty="0"/>
        </a:p>
      </dsp:txBody>
      <dsp:txXfrm>
        <a:off x="3015227" y="1820799"/>
        <a:ext cx="3537474" cy="854202"/>
      </dsp:txXfrm>
    </dsp:sp>
    <dsp:sp modelId="{4BEAD8CA-34A9-4C20-AE67-61510D4136CA}">
      <dsp:nvSpPr>
        <dsp:cNvPr id="0" name=""/>
        <dsp:cNvSpPr/>
      </dsp:nvSpPr>
      <dsp:spPr>
        <a:xfrm>
          <a:off x="3015227" y="2888551"/>
          <a:ext cx="3537502" cy="8542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noProof="0" dirty="0" smtClean="0"/>
            <a:t> Not</a:t>
          </a:r>
          <a:r>
            <a:rPr lang="en-GB" sz="3200" b="1" kern="1200" baseline="0" noProof="0" dirty="0" smtClean="0"/>
            <a:t> very text-heavy</a:t>
          </a:r>
          <a:endParaRPr lang="en-GB" sz="3200" b="1" kern="1200" noProof="0" dirty="0"/>
        </a:p>
      </dsp:txBody>
      <dsp:txXfrm>
        <a:off x="3015227" y="2888551"/>
        <a:ext cx="3537502" cy="854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1DABD-AD7B-441E-A4B0-764DBFC239DD}" type="datetimeFigureOut">
              <a:rPr lang="en-GB" smtClean="0"/>
              <a:t>06/08/2016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D5D14-19A9-4EC6-A9F8-730E8DB095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7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5D14-19A9-4EC6-A9F8-730E8DB095B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16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C26389C-0ADB-4174-B337-51809FB3BC88}" type="datetimeFigureOut">
              <a:rPr lang="en-GB" smtClean="0"/>
              <a:t>06/08/2016</a:t>
            </a:fld>
            <a:endParaRPr lang="en-GB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D2D0FA-E03E-4FC1-A19C-617AC6812DC2}" type="slidenum">
              <a:rPr lang="en-GB" smtClean="0"/>
              <a:t>‹nº›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389C-0ADB-4174-B337-51809FB3BC88}" type="datetimeFigureOut">
              <a:rPr lang="en-GB" smtClean="0"/>
              <a:t>06/08/2016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D0FA-E03E-4FC1-A19C-617AC6812DC2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C26389C-0ADB-4174-B337-51809FB3BC88}" type="datetimeFigureOut">
              <a:rPr lang="en-GB" smtClean="0"/>
              <a:t>06/08/2016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8D2D0FA-E03E-4FC1-A19C-617AC6812DC2}" type="slidenum">
              <a:rPr lang="en-GB" smtClean="0"/>
              <a:t>‹nº›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389C-0ADB-4174-B337-51809FB3BC88}" type="datetimeFigureOut">
              <a:rPr lang="en-GB" smtClean="0"/>
              <a:t>06/08/2016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D2D0FA-E03E-4FC1-A19C-617AC6812DC2}" type="slidenum">
              <a:rPr lang="en-GB" smtClean="0"/>
              <a:t>‹nº›</a:t>
            </a:fld>
            <a:endParaRPr lang="en-GB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Rec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389C-0ADB-4174-B337-51809FB3BC88}" type="datetimeFigureOut">
              <a:rPr lang="en-GB" smtClean="0"/>
              <a:t>06/08/2016</a:t>
            </a:fld>
            <a:endParaRPr lang="en-GB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8D2D0FA-E03E-4FC1-A19C-617AC6812DC2}" type="slidenum">
              <a:rPr lang="en-GB" smtClean="0"/>
              <a:t>‹nº›</a:t>
            </a:fld>
            <a:endParaRPr lang="en-GB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26389C-0ADB-4174-B337-51809FB3BC88}" type="datetimeFigureOut">
              <a:rPr lang="en-GB" smtClean="0"/>
              <a:t>06/08/2016</a:t>
            </a:fld>
            <a:endParaRPr lang="en-GB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8D2D0FA-E03E-4FC1-A19C-617AC6812DC2}" type="slidenum">
              <a:rPr lang="en-GB" smtClean="0"/>
              <a:t>‹nº›</a:t>
            </a:fld>
            <a:endParaRPr lang="en-GB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26389C-0ADB-4174-B337-51809FB3BC88}" type="datetimeFigureOut">
              <a:rPr lang="en-GB" smtClean="0"/>
              <a:t>06/08/2016</a:t>
            </a:fld>
            <a:endParaRPr lang="en-GB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8D2D0FA-E03E-4FC1-A19C-617AC6812DC2}" type="slidenum">
              <a:rPr lang="en-GB" smtClean="0"/>
              <a:t>‹nº›</a:t>
            </a:fld>
            <a:endParaRPr lang="en-GB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389C-0ADB-4174-B337-51809FB3BC88}" type="datetimeFigureOut">
              <a:rPr lang="en-GB" smtClean="0"/>
              <a:t>06/08/2016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D2D0FA-E03E-4FC1-A19C-617AC6812DC2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389C-0ADB-4174-B337-51809FB3BC88}" type="datetimeFigureOut">
              <a:rPr lang="en-GB" smtClean="0"/>
              <a:t>06/08/2016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D2D0FA-E03E-4FC1-A19C-617AC6812DC2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389C-0ADB-4174-B337-51809FB3BC88}" type="datetimeFigureOut">
              <a:rPr lang="en-GB" smtClean="0"/>
              <a:t>06/08/2016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D2D0FA-E03E-4FC1-A19C-617AC6812DC2}" type="slidenum">
              <a:rPr lang="en-GB" smtClean="0"/>
              <a:t>‹nº›</a:t>
            </a:fld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Rec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Rec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C26389C-0ADB-4174-B337-51809FB3BC88}" type="datetimeFigureOut">
              <a:rPr lang="en-GB" smtClean="0"/>
              <a:t>06/08/2016</a:t>
            </a:fld>
            <a:endParaRPr lang="en-GB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8D2D0FA-E03E-4FC1-A19C-617AC6812DC2}" type="slidenum">
              <a:rPr lang="en-GB" smtClean="0"/>
              <a:t>‹nº›</a:t>
            </a:fld>
            <a:endParaRPr lang="en-GB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26389C-0ADB-4174-B337-51809FB3BC88}" type="datetimeFigureOut">
              <a:rPr lang="en-GB" smtClean="0"/>
              <a:t>06/08/2016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D2D0FA-E03E-4FC1-A19C-617AC6812DC2}" type="slidenum">
              <a:rPr lang="en-GB" smtClean="0"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sz="7200" b="1" dirty="0" smtClean="0"/>
              <a:t>INFOGRAPHICS</a:t>
            </a:r>
            <a:endParaRPr lang="en-GB" sz="7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900" i="1" dirty="0" smtClean="0"/>
              <a:t>A picture is worth a thousand words.</a:t>
            </a:r>
            <a:endParaRPr lang="en-GB" sz="2900" i="1" dirty="0"/>
          </a:p>
        </p:txBody>
      </p:sp>
    </p:spTree>
    <p:extLst>
      <p:ext uri="{BB962C8B-B14F-4D97-AF65-F5344CB8AC3E}">
        <p14:creationId xmlns:p14="http://schemas.microsoft.com/office/powerpoint/2010/main" val="11017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GOOD INFOGRAPHIC</a:t>
            </a:r>
            <a:endParaRPr lang="en-GB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dirty="0"/>
              <a:t>Simple consistent </a:t>
            </a:r>
            <a:r>
              <a:rPr lang="en-GB" dirty="0" smtClean="0"/>
              <a:t>style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Not very text-heavy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A good balance of visual information with written </a:t>
            </a:r>
            <a:r>
              <a:rPr lang="en-GB" dirty="0" smtClean="0"/>
              <a:t>information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Clear visual connections between </a:t>
            </a:r>
            <a:r>
              <a:rPr lang="en-GB" dirty="0" smtClean="0"/>
              <a:t>sections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Compelling images and </a:t>
            </a:r>
            <a:r>
              <a:rPr lang="en-GB" dirty="0" smtClean="0"/>
              <a:t>graphics</a:t>
            </a:r>
          </a:p>
          <a:p>
            <a:pPr>
              <a:lnSpc>
                <a:spcPct val="150000"/>
              </a:lnSpc>
            </a:pPr>
            <a:endParaRPr lang="en-GB" dirty="0">
              <a:solidFill>
                <a:srgbClr val="92D05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rgbClr val="92D050"/>
              </a:solidFill>
            </a:endParaRPr>
          </a:p>
          <a:p>
            <a:pPr>
              <a:lnSpc>
                <a:spcPct val="150000"/>
              </a:lnSpc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5415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GOOD INFOGRAPHIC</a:t>
            </a:r>
            <a:endParaRPr lang="en-GB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Interesting, relevant and targeted 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Focused </a:t>
            </a:r>
            <a:r>
              <a:rPr lang="en-GB" dirty="0"/>
              <a:t>on a single idea or </a:t>
            </a:r>
            <a:r>
              <a:rPr lang="en-GB" dirty="0" smtClean="0"/>
              <a:t>concept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Obvious in its purpose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Accurate </a:t>
            </a:r>
            <a:r>
              <a:rPr lang="en-GB" dirty="0"/>
              <a:t>and up-to-date </a:t>
            </a:r>
            <a:r>
              <a:rPr lang="en-GB" dirty="0" smtClean="0"/>
              <a:t>information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Data </a:t>
            </a:r>
            <a:r>
              <a:rPr lang="en-GB" dirty="0"/>
              <a:t>clearly and logically laid </a:t>
            </a:r>
            <a:r>
              <a:rPr lang="en-GB" dirty="0" smtClean="0"/>
              <a:t>out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Easy </a:t>
            </a:r>
            <a:r>
              <a:rPr lang="en-GB" dirty="0"/>
              <a:t>to </a:t>
            </a:r>
            <a:r>
              <a:rPr lang="en-GB" dirty="0" smtClean="0"/>
              <a:t>understand </a:t>
            </a:r>
          </a:p>
          <a:p>
            <a:pPr>
              <a:lnSpc>
                <a:spcPct val="150000"/>
              </a:lnSpc>
            </a:pPr>
            <a:endParaRPr lang="en-GB" dirty="0">
              <a:solidFill>
                <a:srgbClr val="92D05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rgbClr val="92D050"/>
              </a:solidFill>
            </a:endParaRPr>
          </a:p>
          <a:p>
            <a:pPr>
              <a:lnSpc>
                <a:spcPct val="150000"/>
              </a:lnSpc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379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GOOD INFOGRAPHIC</a:t>
            </a:r>
            <a:endParaRPr lang="en-GB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dirty="0"/>
              <a:t>Graphs and graphics clearly illustrate the </a:t>
            </a:r>
            <a:r>
              <a:rPr lang="en-GB" dirty="0" smtClean="0"/>
              <a:t>data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Eye-catching </a:t>
            </a:r>
            <a:r>
              <a:rPr lang="en-GB" dirty="0"/>
              <a:t>combination of images, colours and </a:t>
            </a:r>
            <a:r>
              <a:rPr lang="en-GB" dirty="0" smtClean="0"/>
              <a:t>content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No </a:t>
            </a:r>
            <a:r>
              <a:rPr lang="en-GB" dirty="0"/>
              <a:t>copyrighted or poor-quality </a:t>
            </a:r>
            <a:r>
              <a:rPr lang="en-GB" dirty="0" smtClean="0"/>
              <a:t>images</a:t>
            </a:r>
            <a:endParaRPr lang="pt-PT" dirty="0" smtClean="0"/>
          </a:p>
          <a:p>
            <a:pPr algn="just">
              <a:lnSpc>
                <a:spcPct val="150000"/>
              </a:lnSpc>
            </a:pPr>
            <a:r>
              <a:rPr lang="en-GB" dirty="0" smtClean="0"/>
              <a:t>Wise use of white space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Consistent </a:t>
            </a:r>
            <a:r>
              <a:rPr lang="en-GB" dirty="0"/>
              <a:t>and limited use of fonts and colours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1912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GOOD INFOGRAPHIC</a:t>
            </a:r>
            <a:endParaRPr lang="en-GB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dirty="0"/>
              <a:t>Right size – width of no more than 735 </a:t>
            </a:r>
            <a:r>
              <a:rPr lang="en-GB" dirty="0" smtClean="0"/>
              <a:t>pixels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No </a:t>
            </a:r>
            <a:r>
              <a:rPr lang="en-GB" dirty="0"/>
              <a:t>grammar or syntax </a:t>
            </a:r>
            <a:r>
              <a:rPr lang="en-GB" dirty="0" smtClean="0"/>
              <a:t>errors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Cites </a:t>
            </a:r>
            <a:r>
              <a:rPr lang="en-GB" dirty="0" smtClean="0"/>
              <a:t>data sources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356992"/>
            <a:ext cx="3206874" cy="32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9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b="1" dirty="0" smtClean="0"/>
              <a:t>TOP-SHARED INFOGRAPHICS</a:t>
            </a:r>
            <a:endParaRPr lang="en-GB" b="1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04186527"/>
              </p:ext>
            </p:extLst>
          </p:nvPr>
        </p:nvGraphicFramePr>
        <p:xfrm>
          <a:off x="467544" y="1772816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48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SOFTWARE</a:t>
            </a:r>
            <a:endParaRPr lang="en-GB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Tableau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Easel.ly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PiktoChart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Infogr.am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Canva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Venngage</a:t>
            </a:r>
          </a:p>
          <a:p>
            <a:endParaRPr lang="en-GB" dirty="0"/>
          </a:p>
        </p:txBody>
      </p:sp>
      <p:sp>
        <p:nvSpPr>
          <p:cNvPr id="5" name="CaixaDeTexto 4"/>
          <p:cNvSpPr txBox="1"/>
          <p:nvPr/>
        </p:nvSpPr>
        <p:spPr>
          <a:xfrm>
            <a:off x="4355976" y="1472409"/>
            <a:ext cx="3347864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0040" lvl="0" indent="-320040">
              <a:lnSpc>
                <a:spcPct val="15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GB" sz="2900" dirty="0" smtClean="0">
                <a:solidFill>
                  <a:prstClr val="black"/>
                </a:solidFill>
              </a:rPr>
              <a:t>PowerPoint</a:t>
            </a:r>
          </a:p>
          <a:p>
            <a:pPr marL="320040" lvl="0" indent="-320040">
              <a:lnSpc>
                <a:spcPct val="15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pt-PT" sz="2900" dirty="0" smtClean="0">
                <a:solidFill>
                  <a:prstClr val="black"/>
                </a:solidFill>
              </a:rPr>
              <a:t>…</a:t>
            </a:r>
            <a:endParaRPr lang="en-GB" sz="2900" dirty="0" smtClean="0">
              <a:solidFill>
                <a:prstClr val="black"/>
              </a:solidFill>
            </a:endParaRPr>
          </a:p>
          <a:p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787" y="3305071"/>
            <a:ext cx="3912096" cy="290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96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775F55"/>
                </a:solidFill>
              </a:rPr>
              <a:t>References/Sources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7811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dirty="0"/>
              <a:t>http://</a:t>
            </a:r>
            <a:r>
              <a:rPr lang="en-GB" dirty="0" smtClean="0"/>
              <a:t>whatis.techtarget.com/definition/infographics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https://www.searchenginejournal.com/6-benefits-using-infographics/70917</a:t>
            </a:r>
            <a:r>
              <a:rPr lang="en-GB" dirty="0" smtClean="0"/>
              <a:t>/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http://www.jeffbullas.com/2012/03/07/9-awesome-reasons-to-use-infographics-in-your-content-marketing/ </a:t>
            </a:r>
            <a:endParaRPr lang="en-GB" dirty="0" smtClean="0"/>
          </a:p>
          <a:p>
            <a:pPr>
              <a:lnSpc>
                <a:spcPct val="150000"/>
              </a:lnSpc>
            </a:pPr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5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775F55"/>
                </a:solidFill>
              </a:rPr>
              <a:t>References/Sources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153400" cy="496855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dirty="0"/>
              <a:t>http://www.smartsites.com/blog/5-ways-infographics-better-plain-text-content</a:t>
            </a:r>
            <a:r>
              <a:rPr lang="en-GB" dirty="0" smtClean="0"/>
              <a:t>/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http://www.easel.ly/blog/top-tips-from-experts-on-what-makes-a-great-infographic/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https://www.entrepreneur.com/article/229818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http://socialmarketingwriting.com/7-tips-for-creating-successful-infographics/</a:t>
            </a:r>
          </a:p>
          <a:p>
            <a:pPr>
              <a:lnSpc>
                <a:spcPct val="150000"/>
              </a:lnSpc>
            </a:pPr>
            <a:endParaRPr lang="en-GB" sz="26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90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775F55"/>
                </a:solidFill>
              </a:rPr>
              <a:t>References/Sources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GB" sz="3100" dirty="0"/>
              <a:t>https://www.smashingmagazine.com/2011/10/the-dos-and-donts-of-infographic-design</a:t>
            </a:r>
            <a:r>
              <a:rPr lang="en-GB" sz="3100" dirty="0" smtClean="0"/>
              <a:t>/</a:t>
            </a:r>
          </a:p>
          <a:p>
            <a:pPr algn="just">
              <a:lnSpc>
                <a:spcPct val="150000"/>
              </a:lnSpc>
            </a:pPr>
            <a:r>
              <a:rPr lang="en-GB" sz="3100" dirty="0" smtClean="0"/>
              <a:t>http://pt.slideshare.net/AmandaMakulec/introduction-to-infographic-design</a:t>
            </a:r>
          </a:p>
          <a:p>
            <a:pPr algn="just">
              <a:lnSpc>
                <a:spcPct val="150000"/>
              </a:lnSpc>
            </a:pPr>
            <a:r>
              <a:rPr lang="en-GB" sz="3100" dirty="0"/>
              <a:t>https://blog.kissmetrics.com/12-infographic-tips</a:t>
            </a:r>
            <a:r>
              <a:rPr lang="en-GB" sz="3100" dirty="0" smtClean="0"/>
              <a:t>/</a:t>
            </a:r>
          </a:p>
          <a:p>
            <a:pPr algn="just">
              <a:lnSpc>
                <a:spcPct val="150000"/>
              </a:lnSpc>
            </a:pPr>
            <a:r>
              <a:rPr lang="en-GB" sz="3100" dirty="0"/>
              <a:t>http://blog.visme.co/types-of-infographics</a:t>
            </a:r>
            <a:r>
              <a:rPr lang="en-GB" sz="3100" dirty="0" smtClean="0"/>
              <a:t>/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8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References/Sources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239264"/>
            <a:ext cx="3240360" cy="120092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502737"/>
            <a:ext cx="2929743" cy="867779"/>
          </a:xfrm>
          <a:prstGeom prst="rect">
            <a:avLst/>
          </a:prstGeom>
        </p:spPr>
      </p:pic>
      <p:sp>
        <p:nvSpPr>
          <p:cNvPr id="6" name="Marcador de Posição de Conteúdo 2"/>
          <p:cNvSpPr txBox="1">
            <a:spLocks/>
          </p:cNvSpPr>
          <p:nvPr/>
        </p:nvSpPr>
        <p:spPr>
          <a:xfrm>
            <a:off x="473569" y="1556792"/>
            <a:ext cx="8153400" cy="338437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GB" dirty="0"/>
              <a:t>https://</a:t>
            </a:r>
            <a:r>
              <a:rPr lang="en-GB" dirty="0" smtClean="0"/>
              <a:t>venngage.com/blog/9-types-of-infographic-template</a:t>
            </a:r>
            <a:r>
              <a:rPr lang="en-GB" dirty="0"/>
              <a:t>/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https</a:t>
            </a:r>
            <a:r>
              <a:rPr lang="en-GB" dirty="0"/>
              <a:t>://piktochart.com/blog/8-types-of-infographics-which-right-for-you</a:t>
            </a:r>
            <a:r>
              <a:rPr lang="en-GB" dirty="0" smtClean="0"/>
              <a:t>/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 </a:t>
            </a:r>
            <a:r>
              <a:rPr lang="en-GB" dirty="0"/>
              <a:t>https://pixabay.com</a:t>
            </a:r>
          </a:p>
          <a:p>
            <a:pPr marL="0" indent="0">
              <a:lnSpc>
                <a:spcPct val="150000"/>
              </a:lnSpc>
              <a:buFont typeface="Wingdings"/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11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DEFINITION</a:t>
            </a:r>
            <a:endParaRPr lang="en-GB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Combination of 2 words: “information” and “graphic”.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Graphic visual representation of information, data or knowledge designed to make the data easily understandable at a glance. 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740787"/>
            <a:ext cx="2503244" cy="179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01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WHY USING INFOGRAPHICS?</a:t>
            </a:r>
            <a:endParaRPr lang="en-GB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dirty="0"/>
              <a:t>T</a:t>
            </a:r>
            <a:r>
              <a:rPr lang="en-GB" dirty="0" smtClean="0"/>
              <a:t>o quickly communicate a message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To simplify the presentation of complex information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To present large amounts of data simply and clearly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To help visualise data patterns and relationships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To periodically monitor changes in variables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156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BENEFITS</a:t>
            </a:r>
            <a:endParaRPr lang="en-GB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To present information in a visually engaging way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To communicate an idea simply and quickly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To </a:t>
            </a:r>
            <a:r>
              <a:rPr lang="en-GB" dirty="0"/>
              <a:t>be more likely read than text articles </a:t>
            </a:r>
            <a:endParaRPr lang="en-GB" dirty="0" smtClean="0"/>
          </a:p>
          <a:p>
            <a:pPr algn="just">
              <a:lnSpc>
                <a:spcPct val="150000"/>
              </a:lnSpc>
            </a:pPr>
            <a:r>
              <a:rPr lang="en-GB" dirty="0"/>
              <a:t>To be easier and quicker to understand than plain text </a:t>
            </a:r>
            <a:endParaRPr lang="en-GB" dirty="0" smtClean="0"/>
          </a:p>
          <a:p>
            <a:pPr algn="just">
              <a:lnSpc>
                <a:spcPct val="150000"/>
              </a:lnSpc>
            </a:pPr>
            <a:r>
              <a:rPr lang="en-GB" dirty="0"/>
              <a:t>To have  a longer-lasting effect than regular articles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GB" dirty="0"/>
          </a:p>
          <a:p>
            <a:pPr algn="just">
              <a:lnSpc>
                <a:spcPct val="150000"/>
              </a:lnSpc>
            </a:pPr>
            <a:endParaRPr lang="en-GB" dirty="0" smtClean="0"/>
          </a:p>
          <a:p>
            <a:pPr algn="just">
              <a:lnSpc>
                <a:spcPct val="150000"/>
              </a:lnSpc>
            </a:pPr>
            <a:endParaRPr lang="en-GB" dirty="0"/>
          </a:p>
          <a:p>
            <a:pPr algn="just"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89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>
                <a:solidFill>
                  <a:srgbClr val="775F55"/>
                </a:solidFill>
              </a:rPr>
              <a:t>BENEFITS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To </a:t>
            </a:r>
            <a:r>
              <a:rPr lang="en-GB" dirty="0"/>
              <a:t>be extremely shareable through email and social </a:t>
            </a:r>
            <a:r>
              <a:rPr lang="en-GB" dirty="0" smtClean="0"/>
              <a:t>media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To be an effective strategy in a </a:t>
            </a:r>
            <a:r>
              <a:rPr lang="en-GB" dirty="0" smtClean="0"/>
              <a:t>digital marketing </a:t>
            </a:r>
            <a:r>
              <a:rPr lang="en-GB" dirty="0"/>
              <a:t>campaign </a:t>
            </a:r>
            <a:r>
              <a:rPr lang="en-GB" dirty="0" smtClean="0"/>
              <a:t>(they are attractive</a:t>
            </a:r>
            <a:r>
              <a:rPr lang="en-GB" dirty="0"/>
              <a:t>, clickable and shareable</a:t>
            </a:r>
            <a:r>
              <a:rPr lang="en-GB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To benefit search engine </a:t>
            </a:r>
            <a:r>
              <a:rPr lang="en-GB" dirty="0" smtClean="0"/>
              <a:t>optimisation</a:t>
            </a:r>
            <a:endParaRPr lang="en-GB" dirty="0"/>
          </a:p>
          <a:p>
            <a:pPr algn="just">
              <a:lnSpc>
                <a:spcPct val="150000"/>
              </a:lnSpc>
            </a:pPr>
            <a:endParaRPr lang="en-GB" dirty="0" smtClean="0"/>
          </a:p>
          <a:p>
            <a:pPr algn="just">
              <a:lnSpc>
                <a:spcPct val="150000"/>
              </a:lnSpc>
            </a:pPr>
            <a:endParaRPr lang="en-GB" dirty="0" smtClean="0"/>
          </a:p>
          <a:p>
            <a:pPr algn="just">
              <a:lnSpc>
                <a:spcPct val="150000"/>
              </a:lnSpc>
            </a:pPr>
            <a:endParaRPr lang="en-GB" dirty="0"/>
          </a:p>
          <a:p>
            <a:pPr algn="just">
              <a:lnSpc>
                <a:spcPct val="150000"/>
              </a:lnSpc>
            </a:pPr>
            <a:endParaRPr lang="en-GB" dirty="0" smtClean="0"/>
          </a:p>
          <a:p>
            <a:pPr algn="just"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44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>
                <a:solidFill>
                  <a:srgbClr val="775F55"/>
                </a:solidFill>
              </a:rPr>
              <a:t>BENEFITS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To </a:t>
            </a:r>
            <a:r>
              <a:rPr lang="en-GB" dirty="0"/>
              <a:t>boost traffic as long as its content is high quality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To be extremely shareable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GB" dirty="0" smtClean="0"/>
          </a:p>
          <a:p>
            <a:pPr algn="just">
              <a:lnSpc>
                <a:spcPct val="150000"/>
              </a:lnSpc>
            </a:pPr>
            <a:endParaRPr lang="en-GB" dirty="0" smtClean="0"/>
          </a:p>
          <a:p>
            <a:pPr algn="just">
              <a:lnSpc>
                <a:spcPct val="150000"/>
              </a:lnSpc>
            </a:pPr>
            <a:endParaRPr lang="en-GB" dirty="0"/>
          </a:p>
          <a:p>
            <a:pPr algn="just">
              <a:lnSpc>
                <a:spcPct val="150000"/>
              </a:lnSpc>
            </a:pPr>
            <a:endParaRPr lang="en-GB" dirty="0" smtClean="0"/>
          </a:p>
          <a:p>
            <a:pPr algn="just">
              <a:lnSpc>
                <a:spcPct val="150000"/>
              </a:lnSpc>
            </a:pP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318368"/>
            <a:ext cx="5507560" cy="309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35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INFORMATION</a:t>
            </a:r>
            <a:endParaRPr lang="en-GB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dirty="0" smtClean="0"/>
              <a:t>It can </a:t>
            </a:r>
            <a:r>
              <a:rPr lang="en-GB" dirty="0"/>
              <a:t>be categorized </a:t>
            </a:r>
            <a:r>
              <a:rPr lang="en-GB" dirty="0" smtClean="0"/>
              <a:t>in </a:t>
            </a:r>
            <a:r>
              <a:rPr lang="en-GB" dirty="0"/>
              <a:t>five ways</a:t>
            </a:r>
            <a:r>
              <a:rPr lang="en-GB" dirty="0" smtClean="0"/>
              <a:t>:</a:t>
            </a:r>
            <a:endParaRPr lang="en-GB" dirty="0"/>
          </a:p>
          <a:p>
            <a:pPr algn="just">
              <a:lnSpc>
                <a:spcPct val="150000"/>
              </a:lnSpc>
            </a:pPr>
            <a:r>
              <a:rPr lang="en-GB" dirty="0"/>
              <a:t>Chronologically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Alphabetically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Geographically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Categorically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Hierarchically</a:t>
            </a:r>
          </a:p>
          <a:p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584" y="2564904"/>
            <a:ext cx="3096344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07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TYPES OF INFOGRAPHICS</a:t>
            </a:r>
            <a:endParaRPr lang="en-GB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Statistical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Flowchart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Informational/List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Geographic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Comparison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Data visualisation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1" y="2060848"/>
            <a:ext cx="2628911" cy="340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89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TYPES OF INFOGRAPHICS</a:t>
            </a:r>
            <a:endParaRPr lang="en-GB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Photo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Timeline 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Useful bait (instructional steps)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Visualised article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 Interactive 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Motion graphic and video infographic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43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1219</TotalTime>
  <Words>409</Words>
  <Application>Microsoft Office PowerPoint</Application>
  <PresentationFormat>Apresentação no Ecrã (4:3)</PresentationFormat>
  <Paragraphs>111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0" baseType="lpstr">
      <vt:lpstr>Mediano</vt:lpstr>
      <vt:lpstr>INFOGRAPHICS</vt:lpstr>
      <vt:lpstr>DEFINITION</vt:lpstr>
      <vt:lpstr>WHY USING INFOGRAPHICS?</vt:lpstr>
      <vt:lpstr>BENEFITS</vt:lpstr>
      <vt:lpstr>BENEFITS</vt:lpstr>
      <vt:lpstr>BENEFITS</vt:lpstr>
      <vt:lpstr>INFORMATION</vt:lpstr>
      <vt:lpstr>TYPES OF INFOGRAPHICS</vt:lpstr>
      <vt:lpstr>TYPES OF INFOGRAPHICS</vt:lpstr>
      <vt:lpstr>GOOD INFOGRAPHIC</vt:lpstr>
      <vt:lpstr>GOOD INFOGRAPHIC</vt:lpstr>
      <vt:lpstr>GOOD INFOGRAPHIC</vt:lpstr>
      <vt:lpstr>GOOD INFOGRAPHIC</vt:lpstr>
      <vt:lpstr>TOP-SHARED INFOGRAPHICS</vt:lpstr>
      <vt:lpstr>SOFTWARE</vt:lpstr>
      <vt:lpstr>References/Sources</vt:lpstr>
      <vt:lpstr>References/Sources</vt:lpstr>
      <vt:lpstr>References/Sources</vt:lpstr>
      <vt:lpstr>References/Sources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INFOGRAPHICS</dc:title>
  <dc:creator>Cristina Ramalho</dc:creator>
  <cp:lastModifiedBy>Cristina Ramalho</cp:lastModifiedBy>
  <cp:revision>89</cp:revision>
  <dcterms:created xsi:type="dcterms:W3CDTF">2016-07-25T16:23:47Z</dcterms:created>
  <dcterms:modified xsi:type="dcterms:W3CDTF">2016-08-06T12:36:58Z</dcterms:modified>
</cp:coreProperties>
</file>