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4" r:id="rId2"/>
  </p:sldMasterIdLst>
  <p:notesMasterIdLst>
    <p:notesMasterId r:id="rId29"/>
  </p:notesMasterIdLst>
  <p:sldIdLst>
    <p:sldId id="256" r:id="rId3"/>
    <p:sldId id="295" r:id="rId4"/>
    <p:sldId id="325" r:id="rId5"/>
    <p:sldId id="329" r:id="rId6"/>
    <p:sldId id="336" r:id="rId7"/>
    <p:sldId id="297" r:id="rId8"/>
    <p:sldId id="318" r:id="rId9"/>
    <p:sldId id="298" r:id="rId10"/>
    <p:sldId id="299" r:id="rId11"/>
    <p:sldId id="294" r:id="rId12"/>
    <p:sldId id="333" r:id="rId13"/>
    <p:sldId id="300" r:id="rId14"/>
    <p:sldId id="330" r:id="rId15"/>
    <p:sldId id="319" r:id="rId16"/>
    <p:sldId id="305" r:id="rId17"/>
    <p:sldId id="313" r:id="rId18"/>
    <p:sldId id="309" r:id="rId19"/>
    <p:sldId id="310" r:id="rId20"/>
    <p:sldId id="344" r:id="rId21"/>
    <p:sldId id="322" r:id="rId22"/>
    <p:sldId id="345" r:id="rId23"/>
    <p:sldId id="324" r:id="rId24"/>
    <p:sldId id="315" r:id="rId25"/>
    <p:sldId id="328" r:id="rId26"/>
    <p:sldId id="316" r:id="rId27"/>
    <p:sldId id="317" r:id="rId28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8C3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8" autoAdjust="0"/>
    <p:restoredTop sz="94626" autoAdjust="0"/>
  </p:normalViewPr>
  <p:slideViewPr>
    <p:cSldViewPr>
      <p:cViewPr varScale="1">
        <p:scale>
          <a:sx n="70" d="100"/>
          <a:sy n="70" d="100"/>
        </p:scale>
        <p:origin x="-108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D918CA-09FD-4AC9-9CBE-EC012CEE2FCE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F8EB5EDC-FA56-4058-B034-3E697D5D61B2}">
      <dgm:prSet phldrT="[Κείμενο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el-GR" sz="2400" b="1" dirty="0">
            <a:solidFill>
              <a:srgbClr val="002060"/>
            </a:solidFill>
          </a:endParaRPr>
        </a:p>
      </dgm:t>
    </dgm:pt>
    <dgm:pt modelId="{38064943-7EDC-491C-A7D3-2C69C557446D}" type="parTrans" cxnId="{A7D41F35-1228-473F-AC34-76370FB3A063}">
      <dgm:prSet/>
      <dgm:spPr/>
      <dgm:t>
        <a:bodyPr/>
        <a:lstStyle/>
        <a:p>
          <a:endParaRPr lang="el-GR"/>
        </a:p>
      </dgm:t>
    </dgm:pt>
    <dgm:pt modelId="{5E064768-E571-49EF-9889-6D0EC34F9036}" type="sibTrans" cxnId="{A7D41F35-1228-473F-AC34-76370FB3A063}">
      <dgm:prSet/>
      <dgm:spPr/>
      <dgm:t>
        <a:bodyPr/>
        <a:lstStyle/>
        <a:p>
          <a:endParaRPr lang="el-GR"/>
        </a:p>
      </dgm:t>
    </dgm:pt>
    <dgm:pt modelId="{98739013-D5E9-4882-AC26-837FA70E4884}">
      <dgm:prSet phldrT="[Κείμενο]" phldr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l-GR" dirty="0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245306D9-E46E-4E7C-A9F0-EA8F3877CF3A}" type="parTrans" cxnId="{B02ED38E-584A-4862-AE94-D1A768AFA47C}">
      <dgm:prSet/>
      <dgm:spPr/>
      <dgm:t>
        <a:bodyPr/>
        <a:lstStyle/>
        <a:p>
          <a:endParaRPr lang="el-GR"/>
        </a:p>
      </dgm:t>
    </dgm:pt>
    <dgm:pt modelId="{9927A430-7E67-4216-BA03-1D4DFCF4BA0D}" type="sibTrans" cxnId="{B02ED38E-584A-4862-AE94-D1A768AFA47C}">
      <dgm:prSet/>
      <dgm:spPr/>
      <dgm:t>
        <a:bodyPr/>
        <a:lstStyle/>
        <a:p>
          <a:endParaRPr lang="el-GR"/>
        </a:p>
      </dgm:t>
    </dgm:pt>
    <dgm:pt modelId="{7BFDF12C-DEE9-42B6-952A-889B7434A2B5}">
      <dgm:prSet phldrT="[Κείμενο]" phldr="1"/>
      <dgm:spPr>
        <a:solidFill>
          <a:srgbClr val="FFC000"/>
        </a:solidFill>
      </dgm:spPr>
      <dgm:t>
        <a:bodyPr/>
        <a:lstStyle/>
        <a:p>
          <a:endParaRPr lang="el-GR"/>
        </a:p>
      </dgm:t>
    </dgm:pt>
    <dgm:pt modelId="{24352D57-6B41-46B7-BC1D-AD2F2DFA1344}" type="parTrans" cxnId="{A60BF0FD-F482-42E9-AB24-C55FCA959BFA}">
      <dgm:prSet/>
      <dgm:spPr/>
      <dgm:t>
        <a:bodyPr/>
        <a:lstStyle/>
        <a:p>
          <a:endParaRPr lang="el-GR"/>
        </a:p>
      </dgm:t>
    </dgm:pt>
    <dgm:pt modelId="{06DAF964-92AE-442D-AFEB-5421AA793CAB}" type="sibTrans" cxnId="{A60BF0FD-F482-42E9-AB24-C55FCA959BFA}">
      <dgm:prSet/>
      <dgm:spPr/>
      <dgm:t>
        <a:bodyPr/>
        <a:lstStyle/>
        <a:p>
          <a:endParaRPr lang="el-GR"/>
        </a:p>
      </dgm:t>
    </dgm:pt>
    <dgm:pt modelId="{A0D6144F-A912-436A-9C5A-411DEC819897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en-US" b="1" dirty="0" smtClean="0">
            <a:solidFill>
              <a:srgbClr val="002060"/>
            </a:solidFill>
          </a:endParaRPr>
        </a:p>
      </dgm:t>
    </dgm:pt>
    <dgm:pt modelId="{9896FB8A-78F0-41A9-A1E8-DF12EC1810C2}" type="parTrans" cxnId="{E015D076-446E-4B48-8C1B-633A98273932}">
      <dgm:prSet/>
      <dgm:spPr/>
      <dgm:t>
        <a:bodyPr/>
        <a:lstStyle/>
        <a:p>
          <a:endParaRPr lang="el-GR"/>
        </a:p>
      </dgm:t>
    </dgm:pt>
    <dgm:pt modelId="{32633FAB-E8AD-41C9-A69C-9A25492B8378}" type="sibTrans" cxnId="{E015D076-446E-4B48-8C1B-633A98273932}">
      <dgm:prSet/>
      <dgm:spPr/>
      <dgm:t>
        <a:bodyPr/>
        <a:lstStyle/>
        <a:p>
          <a:endParaRPr lang="el-GR"/>
        </a:p>
      </dgm:t>
    </dgm:pt>
    <dgm:pt modelId="{239185B9-2835-4309-BCC0-88137C5E6232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l-GR" b="1" dirty="0">
            <a:solidFill>
              <a:srgbClr val="002060"/>
            </a:solidFill>
          </a:endParaRPr>
        </a:p>
      </dgm:t>
    </dgm:pt>
    <dgm:pt modelId="{693F1579-3089-478B-86DE-2B98EC510681}" type="parTrans" cxnId="{E964A48A-990B-48AB-B983-0AA0F369360B}">
      <dgm:prSet/>
      <dgm:spPr/>
      <dgm:t>
        <a:bodyPr/>
        <a:lstStyle/>
        <a:p>
          <a:endParaRPr lang="el-GR"/>
        </a:p>
      </dgm:t>
    </dgm:pt>
    <dgm:pt modelId="{6244C8CF-2F39-43C9-A055-7599B2F56C83}" type="sibTrans" cxnId="{E964A48A-990B-48AB-B983-0AA0F369360B}">
      <dgm:prSet/>
      <dgm:spPr/>
      <dgm:t>
        <a:bodyPr/>
        <a:lstStyle/>
        <a:p>
          <a:endParaRPr lang="el-GR"/>
        </a:p>
      </dgm:t>
    </dgm:pt>
    <dgm:pt modelId="{44A856B4-7BD7-4D89-BA1B-2DF19FAD2A6B}">
      <dgm:prSet phldrT="[Κείμενο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mm</a:t>
          </a:r>
          <a:endParaRPr lang="el-GR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7061AC70-FC6B-4AB5-92C9-8BD156A184C5}" type="sibTrans" cxnId="{4B2AC917-E1F2-4B70-AF97-9595F25DCCAC}">
      <dgm:prSet/>
      <dgm:spPr/>
      <dgm:t>
        <a:bodyPr/>
        <a:lstStyle/>
        <a:p>
          <a:endParaRPr lang="el-GR"/>
        </a:p>
      </dgm:t>
    </dgm:pt>
    <dgm:pt modelId="{FE6D057E-3569-4B1F-AB56-A2BA18479667}" type="parTrans" cxnId="{4B2AC917-E1F2-4B70-AF97-9595F25DCCAC}">
      <dgm:prSet/>
      <dgm:spPr/>
      <dgm:t>
        <a:bodyPr/>
        <a:lstStyle/>
        <a:p>
          <a:endParaRPr lang="el-GR"/>
        </a:p>
      </dgm:t>
    </dgm:pt>
    <dgm:pt modelId="{85122801-6A09-4309-A98F-5CB284FB9718}" type="pres">
      <dgm:prSet presAssocID="{EFD918CA-09FD-4AC9-9CBE-EC012CEE2FC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89056A4-ABFB-4A13-8428-943DB9804CCF}" type="pres">
      <dgm:prSet presAssocID="{EFD918CA-09FD-4AC9-9CBE-EC012CEE2FCE}" presName="children" presStyleCnt="0"/>
      <dgm:spPr/>
    </dgm:pt>
    <dgm:pt modelId="{5899B331-1B0E-4972-BB5D-B3259AC9905F}" type="pres">
      <dgm:prSet presAssocID="{EFD918CA-09FD-4AC9-9CBE-EC012CEE2FCE}" presName="childPlaceholder" presStyleCnt="0"/>
      <dgm:spPr/>
    </dgm:pt>
    <dgm:pt modelId="{090B68FB-4AE4-49D4-8E96-83A492717C29}" type="pres">
      <dgm:prSet presAssocID="{EFD918CA-09FD-4AC9-9CBE-EC012CEE2FCE}" presName="circle" presStyleCnt="0"/>
      <dgm:spPr/>
    </dgm:pt>
    <dgm:pt modelId="{658B6F39-A659-4C85-AAEF-4ADD3FE1CC26}" type="pres">
      <dgm:prSet presAssocID="{EFD918CA-09FD-4AC9-9CBE-EC012CEE2FCE}" presName="quadrant1" presStyleLbl="node1" presStyleIdx="0" presStyleCnt="4" custLinFactNeighborX="561" custLinFactNeighborY="233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66D0A43-3C56-4C67-A716-0959F6E3CD10}" type="pres">
      <dgm:prSet presAssocID="{EFD918CA-09FD-4AC9-9CBE-EC012CEE2FCE}" presName="quadrant2" presStyleLbl="node1" presStyleIdx="1" presStyleCnt="4" custLinFactNeighborX="-1408" custLinFactNeighborY="212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9AA61BE-4E03-4780-B429-7DB3621770F5}" type="pres">
      <dgm:prSet presAssocID="{EFD918CA-09FD-4AC9-9CBE-EC012CEE2FCE}" presName="quadrant3" presStyleLbl="node1" presStyleIdx="2" presStyleCnt="4" custLinFactNeighborX="-1408" custLinFactNeighborY="187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CD2EA1C-53B5-474F-BA29-19F72E106566}" type="pres">
      <dgm:prSet presAssocID="{EFD918CA-09FD-4AC9-9CBE-EC012CEE2FCE}" presName="quadrant4" presStyleLbl="node1" presStyleIdx="3" presStyleCnt="4" custLinFactNeighborX="97" custLinFactNeighborY="18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F6180B5-BF1A-42BC-8D4C-DE2A8895D98F}" type="pres">
      <dgm:prSet presAssocID="{EFD918CA-09FD-4AC9-9CBE-EC012CEE2FCE}" presName="quadrantPlaceholder" presStyleCnt="0"/>
      <dgm:spPr/>
    </dgm:pt>
    <dgm:pt modelId="{A332DE96-7B41-4DBA-9BB7-08C96FE74D30}" type="pres">
      <dgm:prSet presAssocID="{EFD918CA-09FD-4AC9-9CBE-EC012CEE2FCE}" presName="center1" presStyleLbl="fgShp" presStyleIdx="0" presStyleCnt="2" custScaleX="47669" custScaleY="18125"/>
      <dgm:spPr/>
    </dgm:pt>
    <dgm:pt modelId="{0EE87C43-06F8-478B-B0EC-219C5430250A}" type="pres">
      <dgm:prSet presAssocID="{EFD918CA-09FD-4AC9-9CBE-EC012CEE2FCE}" presName="center2" presStyleLbl="fgShp" presStyleIdx="1" presStyleCnt="2" custScaleX="47669" custScaleY="14589"/>
      <dgm:spPr/>
    </dgm:pt>
  </dgm:ptLst>
  <dgm:cxnLst>
    <dgm:cxn modelId="{B02ED38E-584A-4862-AE94-D1A768AFA47C}" srcId="{EFD918CA-09FD-4AC9-9CBE-EC012CEE2FCE}" destId="{98739013-D5E9-4882-AC26-837FA70E4884}" srcOrd="4" destOrd="0" parTransId="{245306D9-E46E-4E7C-A9F0-EA8F3877CF3A}" sibTransId="{9927A430-7E67-4216-BA03-1D4DFCF4BA0D}"/>
    <dgm:cxn modelId="{A69C280C-A659-4C0E-B686-03C4062B9A54}" type="presOf" srcId="{F8EB5EDC-FA56-4058-B034-3E697D5D61B2}" destId="{3CD2EA1C-53B5-474F-BA29-19F72E106566}" srcOrd="0" destOrd="0" presId="urn:microsoft.com/office/officeart/2005/8/layout/cycle4"/>
    <dgm:cxn modelId="{4B2AC917-E1F2-4B70-AF97-9595F25DCCAC}" srcId="{EFD918CA-09FD-4AC9-9CBE-EC012CEE2FCE}" destId="{44A856B4-7BD7-4D89-BA1B-2DF19FAD2A6B}" srcOrd="0" destOrd="0" parTransId="{FE6D057E-3569-4B1F-AB56-A2BA18479667}" sibTransId="{7061AC70-FC6B-4AB5-92C9-8BD156A184C5}"/>
    <dgm:cxn modelId="{788BB9E3-FEC1-4C6C-9477-70C27CA7797F}" type="presOf" srcId="{EFD918CA-09FD-4AC9-9CBE-EC012CEE2FCE}" destId="{85122801-6A09-4309-A98F-5CB284FB9718}" srcOrd="0" destOrd="0" presId="urn:microsoft.com/office/officeart/2005/8/layout/cycle4"/>
    <dgm:cxn modelId="{E015D076-446E-4B48-8C1B-633A98273932}" srcId="{EFD918CA-09FD-4AC9-9CBE-EC012CEE2FCE}" destId="{A0D6144F-A912-436A-9C5A-411DEC819897}" srcOrd="1" destOrd="0" parTransId="{9896FB8A-78F0-41A9-A1E8-DF12EC1810C2}" sibTransId="{32633FAB-E8AD-41C9-A69C-9A25492B8378}"/>
    <dgm:cxn modelId="{F3BB0716-A437-4165-A413-873A57043E9D}" type="presOf" srcId="{239185B9-2835-4309-BCC0-88137C5E6232}" destId="{C9AA61BE-4E03-4780-B429-7DB3621770F5}" srcOrd="0" destOrd="0" presId="urn:microsoft.com/office/officeart/2005/8/layout/cycle4"/>
    <dgm:cxn modelId="{A7D41F35-1228-473F-AC34-76370FB3A063}" srcId="{EFD918CA-09FD-4AC9-9CBE-EC012CEE2FCE}" destId="{F8EB5EDC-FA56-4058-B034-3E697D5D61B2}" srcOrd="3" destOrd="0" parTransId="{38064943-7EDC-491C-A7D3-2C69C557446D}" sibTransId="{5E064768-E571-49EF-9889-6D0EC34F9036}"/>
    <dgm:cxn modelId="{E964A48A-990B-48AB-B983-0AA0F369360B}" srcId="{EFD918CA-09FD-4AC9-9CBE-EC012CEE2FCE}" destId="{239185B9-2835-4309-BCC0-88137C5E6232}" srcOrd="2" destOrd="0" parTransId="{693F1579-3089-478B-86DE-2B98EC510681}" sibTransId="{6244C8CF-2F39-43C9-A055-7599B2F56C83}"/>
    <dgm:cxn modelId="{5AE6F9CB-E2A7-44B7-A115-E4B0E5C7D106}" type="presOf" srcId="{A0D6144F-A912-436A-9C5A-411DEC819897}" destId="{D66D0A43-3C56-4C67-A716-0959F6E3CD10}" srcOrd="0" destOrd="0" presId="urn:microsoft.com/office/officeart/2005/8/layout/cycle4"/>
    <dgm:cxn modelId="{A60BF0FD-F482-42E9-AB24-C55FCA959BFA}" srcId="{EFD918CA-09FD-4AC9-9CBE-EC012CEE2FCE}" destId="{7BFDF12C-DEE9-42B6-952A-889B7434A2B5}" srcOrd="5" destOrd="0" parTransId="{24352D57-6B41-46B7-BC1D-AD2F2DFA1344}" sibTransId="{06DAF964-92AE-442D-AFEB-5421AA793CAB}"/>
    <dgm:cxn modelId="{579A92EE-33B5-4F6D-9549-8ADCDD6562F0}" type="presOf" srcId="{44A856B4-7BD7-4D89-BA1B-2DF19FAD2A6B}" destId="{658B6F39-A659-4C85-AAEF-4ADD3FE1CC26}" srcOrd="0" destOrd="0" presId="urn:microsoft.com/office/officeart/2005/8/layout/cycle4"/>
    <dgm:cxn modelId="{927BA5A2-8937-4BB2-AC1B-31158D052257}" type="presParOf" srcId="{85122801-6A09-4309-A98F-5CB284FB9718}" destId="{689056A4-ABFB-4A13-8428-943DB9804CCF}" srcOrd="0" destOrd="0" presId="urn:microsoft.com/office/officeart/2005/8/layout/cycle4"/>
    <dgm:cxn modelId="{07D9E8BF-230C-46FA-AEB8-C830EE66A072}" type="presParOf" srcId="{689056A4-ABFB-4A13-8428-943DB9804CCF}" destId="{5899B331-1B0E-4972-BB5D-B3259AC9905F}" srcOrd="0" destOrd="0" presId="urn:microsoft.com/office/officeart/2005/8/layout/cycle4"/>
    <dgm:cxn modelId="{495805DC-59BD-4039-8949-FFB08BCA5F5F}" type="presParOf" srcId="{85122801-6A09-4309-A98F-5CB284FB9718}" destId="{090B68FB-4AE4-49D4-8E96-83A492717C29}" srcOrd="1" destOrd="0" presId="urn:microsoft.com/office/officeart/2005/8/layout/cycle4"/>
    <dgm:cxn modelId="{B05EF240-7874-40B4-ABE9-FF8E958CF0E0}" type="presParOf" srcId="{090B68FB-4AE4-49D4-8E96-83A492717C29}" destId="{658B6F39-A659-4C85-AAEF-4ADD3FE1CC26}" srcOrd="0" destOrd="0" presId="urn:microsoft.com/office/officeart/2005/8/layout/cycle4"/>
    <dgm:cxn modelId="{E74B65B4-A998-4599-9FD6-58696ED91B0B}" type="presParOf" srcId="{090B68FB-4AE4-49D4-8E96-83A492717C29}" destId="{D66D0A43-3C56-4C67-A716-0959F6E3CD10}" srcOrd="1" destOrd="0" presId="urn:microsoft.com/office/officeart/2005/8/layout/cycle4"/>
    <dgm:cxn modelId="{700374F8-79BA-48EA-A62F-9F2EA117D3DD}" type="presParOf" srcId="{090B68FB-4AE4-49D4-8E96-83A492717C29}" destId="{C9AA61BE-4E03-4780-B429-7DB3621770F5}" srcOrd="2" destOrd="0" presId="urn:microsoft.com/office/officeart/2005/8/layout/cycle4"/>
    <dgm:cxn modelId="{1A22A095-1235-4CD2-A640-44B9AEA09D54}" type="presParOf" srcId="{090B68FB-4AE4-49D4-8E96-83A492717C29}" destId="{3CD2EA1C-53B5-474F-BA29-19F72E106566}" srcOrd="3" destOrd="0" presId="urn:microsoft.com/office/officeart/2005/8/layout/cycle4"/>
    <dgm:cxn modelId="{A4446D34-15F0-46C2-8C49-7223B5B7F097}" type="presParOf" srcId="{090B68FB-4AE4-49D4-8E96-83A492717C29}" destId="{2F6180B5-BF1A-42BC-8D4C-DE2A8895D98F}" srcOrd="4" destOrd="0" presId="urn:microsoft.com/office/officeart/2005/8/layout/cycle4"/>
    <dgm:cxn modelId="{213CC166-9B0C-49A7-952B-68A65FF8109A}" type="presParOf" srcId="{85122801-6A09-4309-A98F-5CB284FB9718}" destId="{A332DE96-7B41-4DBA-9BB7-08C96FE74D30}" srcOrd="2" destOrd="0" presId="urn:microsoft.com/office/officeart/2005/8/layout/cycle4"/>
    <dgm:cxn modelId="{1DBC5645-0E55-4466-A18A-50DBC7216AB6}" type="presParOf" srcId="{85122801-6A09-4309-A98F-5CB284FB9718}" destId="{0EE87C43-06F8-478B-B0EC-219C5430250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B6F39-A659-4C85-AAEF-4ADD3FE1CC26}">
      <dsp:nvSpPr>
        <dsp:cNvPr id="0" name=""/>
        <dsp:cNvSpPr/>
      </dsp:nvSpPr>
      <dsp:spPr>
        <a:xfrm>
          <a:off x="1310889" y="285188"/>
          <a:ext cx="1840287" cy="1840287"/>
        </a:xfrm>
        <a:prstGeom prst="pieWedg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mm</a:t>
          </a:r>
          <a:endParaRPr lang="el-GR" sz="3700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1849897" y="824196"/>
        <a:ext cx="1301279" cy="1301279"/>
      </dsp:txXfrm>
    </dsp:sp>
    <dsp:sp modelId="{D66D0A43-3C56-4C67-A716-0959F6E3CD10}">
      <dsp:nvSpPr>
        <dsp:cNvPr id="0" name=""/>
        <dsp:cNvSpPr/>
      </dsp:nvSpPr>
      <dsp:spPr>
        <a:xfrm rot="5400000">
          <a:off x="3199943" y="281342"/>
          <a:ext cx="1840287" cy="1840287"/>
        </a:xfrm>
        <a:prstGeom prst="pieWedg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b="1" kern="1200" dirty="0" smtClean="0">
            <a:solidFill>
              <a:srgbClr val="002060"/>
            </a:solidFill>
          </a:endParaRPr>
        </a:p>
      </dsp:txBody>
      <dsp:txXfrm rot="-5400000">
        <a:off x="3199943" y="820350"/>
        <a:ext cx="1301279" cy="1301279"/>
      </dsp:txXfrm>
    </dsp:sp>
    <dsp:sp modelId="{C9AA61BE-4E03-4780-B429-7DB3621770F5}">
      <dsp:nvSpPr>
        <dsp:cNvPr id="0" name=""/>
        <dsp:cNvSpPr/>
      </dsp:nvSpPr>
      <dsp:spPr>
        <a:xfrm rot="10800000">
          <a:off x="3199943" y="2170985"/>
          <a:ext cx="1840287" cy="1840287"/>
        </a:xfrm>
        <a:prstGeom prst="pieWedg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3700" b="1" kern="1200" dirty="0">
            <a:solidFill>
              <a:srgbClr val="002060"/>
            </a:solidFill>
          </a:endParaRPr>
        </a:p>
      </dsp:txBody>
      <dsp:txXfrm rot="10800000">
        <a:off x="3199943" y="2170985"/>
        <a:ext cx="1301279" cy="1301279"/>
      </dsp:txXfrm>
    </dsp:sp>
    <dsp:sp modelId="{3CD2EA1C-53B5-474F-BA29-19F72E106566}">
      <dsp:nvSpPr>
        <dsp:cNvPr id="0" name=""/>
        <dsp:cNvSpPr/>
      </dsp:nvSpPr>
      <dsp:spPr>
        <a:xfrm rot="16200000">
          <a:off x="1302350" y="2170967"/>
          <a:ext cx="1840287" cy="1840287"/>
        </a:xfrm>
        <a:prstGeom prst="pieWedg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400" b="1" kern="1200" dirty="0">
            <a:solidFill>
              <a:srgbClr val="002060"/>
            </a:solidFill>
          </a:endParaRPr>
        </a:p>
      </dsp:txBody>
      <dsp:txXfrm rot="5400000">
        <a:off x="1841358" y="2170967"/>
        <a:ext cx="1301279" cy="1301279"/>
      </dsp:txXfrm>
    </dsp:sp>
    <dsp:sp modelId="{A332DE96-7B41-4DBA-9BB7-08C96FE74D30}">
      <dsp:nvSpPr>
        <dsp:cNvPr id="0" name=""/>
        <dsp:cNvSpPr/>
      </dsp:nvSpPr>
      <dsp:spPr>
        <a:xfrm>
          <a:off x="3031912" y="1968719"/>
          <a:ext cx="302883" cy="10014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87C43-06F8-478B-B0EC-219C5430250A}">
      <dsp:nvSpPr>
        <dsp:cNvPr id="0" name=""/>
        <dsp:cNvSpPr/>
      </dsp:nvSpPr>
      <dsp:spPr>
        <a:xfrm rot="10800000">
          <a:off x="3031912" y="2190992"/>
          <a:ext cx="302883" cy="8060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9CC1921-DF74-4DB5-8516-FEE78A013266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ED24B878-6DFB-4618-B68C-9AE072238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92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27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27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27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meaning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alt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to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alt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write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alt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or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alt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print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a </a:t>
            </a:r>
            <a:r>
              <a:rPr kumimoji="0" lang="el-GR" alt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letter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alt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or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alt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word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alt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using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alt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alt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closest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alt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corresponding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alt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letters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alt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of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a </a:t>
            </a:r>
            <a:r>
              <a:rPr kumimoji="0" lang="el-GR" alt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different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alt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alphabet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alt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or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alt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language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.... 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transliteracy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alt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extends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alt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alt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act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alt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of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alt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transliteration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alt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and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alt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applies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alt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it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alt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to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alt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alt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increasingly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alt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wide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alt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range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alt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of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alt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communication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alt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platforms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alt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and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alt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tools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alt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at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alt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our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alt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disposal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27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Ex. You</a:t>
            </a:r>
            <a:r>
              <a:rPr lang="en-US" baseline="0" dirty="0" smtClean="0"/>
              <a:t> may not want to watch an ad again but you will want to play a game again even with </a:t>
            </a:r>
            <a:r>
              <a:rPr lang="en-US" baseline="0" dirty="0" err="1" smtClean="0"/>
              <a:t>with</a:t>
            </a:r>
            <a:r>
              <a:rPr lang="en-US" baseline="0" dirty="0" smtClean="0"/>
              <a:t> the same content.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0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also customize other users </a:t>
            </a:r>
            <a:r>
              <a:rPr lang="en-US" b="1" dirty="0" err="1" smtClean="0">
                <a:solidFill>
                  <a:schemeClr val="bg1"/>
                </a:solidFill>
              </a:rPr>
              <a:t>Kahoots</a:t>
            </a:r>
            <a:r>
              <a:rPr lang="en-US" dirty="0" smtClean="0">
                <a:solidFill>
                  <a:schemeClr val="bg1"/>
                </a:solidFill>
              </a:rPr>
              <a:t> if you'd like to add or remove questions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94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39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12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B5E-65B2-470F-A90D-8944CCF2250D}" type="datetime2">
              <a:rPr lang="en-US" smtClean="0"/>
              <a:pPr/>
              <a:t>Tuesday, April 26, 2016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14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/>
              <a:pPr/>
              <a:t>Tuesday, April 26, 2016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67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/>
              <a:pPr/>
              <a:t>Tuesday, April 26, 2016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4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066D-E18E-46CA-ADDB-DC7D9F287FCD}" type="datetime2">
              <a:rPr lang="en-US" smtClean="0"/>
              <a:pPr/>
              <a:t>Tuesday, April 26, 2016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797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C238-36A3-43CE-9745-62AF0A355E2A}" type="datetime2">
              <a:rPr lang="en-US" smtClean="0"/>
              <a:pPr/>
              <a:t>Tuesday, April 26, 2016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68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EB92-F772-4663-8537-1301BB50BFAC}" type="datetime2">
              <a:rPr lang="en-US" smtClean="0"/>
              <a:pPr/>
              <a:t>Tuesday, April 26, 2016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9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C789-5B62-48FF-9191-791023128F05}" type="datetime2">
              <a:rPr lang="en-US" smtClean="0"/>
              <a:pPr/>
              <a:t>Tuesday, April 26, 2016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66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5AB2-AD30-4274-ADEE-77A916493B5C}" type="datetime2">
              <a:rPr lang="en-US" smtClean="0"/>
              <a:pPr/>
              <a:t>Tuesday, April 26, 2016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18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396-5064-41C5-A285-015EE0047001}" type="datetime2">
              <a:rPr lang="en-US" smtClean="0"/>
              <a:pPr/>
              <a:t>Tuesday, April 26, 2016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82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F948-767F-407F-A020-A5EC9CBC2988}" type="datetime2">
              <a:rPr lang="en-US" smtClean="0"/>
              <a:pPr/>
              <a:t>Tuesday, April 26, 2016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9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1B7D-C0F1-466D-856C-C3614969F05D}" type="datetime2">
              <a:rPr lang="en-US" smtClean="0"/>
              <a:pPr/>
              <a:t>Tuesday, April 26, 2016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4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4C8A7A92-D244-4C94-97DC-00C50A8E32A7}" type="datetime2">
              <a:rPr lang="en-US" smtClean="0"/>
              <a:pPr algn="l"/>
              <a:t>Tuesday, April 26, 2016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69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etkahoot.com/tutorials/Kahoot_Tutorials.pdf" TargetMode="External"/><Relationship Id="rId2" Type="http://schemas.openxmlformats.org/officeDocument/2006/relationships/hyperlink" Target="https://getkahoo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getkahoot.com/" TargetMode="External"/><Relationship Id="rId3" Type="http://schemas.openxmlformats.org/officeDocument/2006/relationships/hyperlink" Target="http://www.esrb.org/about/video-game-industry-statistics.jsp" TargetMode="External"/><Relationship Id="rId7" Type="http://schemas.openxmlformats.org/officeDocument/2006/relationships/hyperlink" Target="http://venturebeat.com/2010/03/30/game-based-marketing-takes-off-from-frequent-flyer-programs-to-social-media/" TargetMode="External"/><Relationship Id="rId2" Type="http://schemas.openxmlformats.org/officeDocument/2006/relationships/hyperlink" Target="http://edtechreview.in/news/586-kahoot-game-based-classroom-engagement-too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ndcet.org/en/what-do-teachers-want-kahoots-secret-of-success" TargetMode="External"/><Relationship Id="rId5" Type="http://schemas.openxmlformats.org/officeDocument/2006/relationships/hyperlink" Target="http://www.fractuslearning.com/2015/04/20/gamify-your-classroom-kahoot/" TargetMode="External"/><Relationship Id="rId4" Type="http://schemas.openxmlformats.org/officeDocument/2006/relationships/hyperlink" Target="http://www.wired.co.uk/news/archive/2015-06/23/kahoot-gaming-education-platform-norway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458200" cy="1222375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Gamify </a:t>
            </a:r>
            <a:r>
              <a:rPr lang="en-US" sz="4800" b="1" dirty="0">
                <a:solidFill>
                  <a:srgbClr val="FFFF00"/>
                </a:solidFill>
              </a:rPr>
              <a:t>Your Message </a:t>
            </a:r>
            <a:endParaRPr lang="el-GR" sz="4800" b="1" noProof="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827584" y="3284984"/>
            <a:ext cx="7632848" cy="914400"/>
          </a:xfrm>
        </p:spPr>
        <p:txBody>
          <a:bodyPr>
            <a:normAutofit/>
          </a:bodyPr>
          <a:lstStyle/>
          <a:p>
            <a:r>
              <a:rPr lang="en-US" sz="5400" b="1" cap="all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</a:rPr>
              <a:t>Kahoot</a:t>
            </a:r>
            <a:r>
              <a:rPr lang="en-US" sz="54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</a:rPr>
              <a:t>!</a:t>
            </a:r>
            <a:endParaRPr lang="el-GR" sz="5400" b="1" noProof="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Why is gamification effective? 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283968" y="1628800"/>
            <a:ext cx="4258816" cy="3744416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 fontScale="85000" lnSpcReduction="20000"/>
          </a:bodyPr>
          <a:lstStyle/>
          <a:p>
            <a:endParaRPr lang="en-US" b="1" dirty="0" smtClean="0">
              <a:solidFill>
                <a:srgbClr val="FFFFCC"/>
              </a:solidFill>
            </a:endParaRPr>
          </a:p>
          <a:p>
            <a:r>
              <a:rPr lang="en-US" b="1" dirty="0" smtClean="0">
                <a:solidFill>
                  <a:srgbClr val="FFFFCC"/>
                </a:solidFill>
              </a:rPr>
              <a:t>Consist a basic need</a:t>
            </a:r>
          </a:p>
          <a:p>
            <a:r>
              <a:rPr lang="en-US" b="1" dirty="0" smtClean="0">
                <a:solidFill>
                  <a:srgbClr val="FFFFCC"/>
                </a:solidFill>
              </a:rPr>
              <a:t>encourage </a:t>
            </a:r>
            <a:r>
              <a:rPr lang="en-US" b="1" dirty="0">
                <a:solidFill>
                  <a:srgbClr val="FFFFCC"/>
                </a:solidFill>
              </a:rPr>
              <a:t>ongoing engagement</a:t>
            </a:r>
          </a:p>
          <a:p>
            <a:r>
              <a:rPr lang="en-US" b="1" dirty="0" smtClean="0">
                <a:solidFill>
                  <a:srgbClr val="FFFFCC"/>
                </a:solidFill>
              </a:rPr>
              <a:t>are  </a:t>
            </a:r>
            <a:endParaRPr lang="en-US" b="1" dirty="0">
              <a:solidFill>
                <a:srgbClr val="FFFFCC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FFCC"/>
                </a:solidFill>
              </a:rPr>
              <a:t>    social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FFCC"/>
                </a:solidFill>
              </a:rPr>
              <a:t>    functional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FFCC"/>
                </a:solidFill>
              </a:rPr>
              <a:t>    pleasurable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FFCC"/>
                </a:solidFill>
              </a:rPr>
              <a:t>    meaningful</a:t>
            </a:r>
            <a:endParaRPr lang="en-US" b="1" dirty="0">
              <a:solidFill>
                <a:srgbClr val="FFFFCC"/>
              </a:solidFill>
            </a:endParaRPr>
          </a:p>
          <a:p>
            <a:endParaRPr lang="en-US" b="1" dirty="0" smtClean="0">
              <a:solidFill>
                <a:srgbClr val="FFFFCC"/>
              </a:solidFill>
            </a:endParaRPr>
          </a:p>
          <a:p>
            <a:endParaRPr lang="en-US" b="1" dirty="0">
              <a:solidFill>
                <a:srgbClr val="FFFFCC"/>
              </a:solidFill>
            </a:endParaRPr>
          </a:p>
          <a:p>
            <a:endParaRPr lang="el-GR" dirty="0"/>
          </a:p>
          <a:p>
            <a:pPr marL="0" indent="0">
              <a:buNone/>
            </a:pPr>
            <a:endParaRPr lang="el-GR" dirty="0">
              <a:solidFill>
                <a:srgbClr val="FFFFCC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467544" y="3244334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CC"/>
                </a:solidFill>
              </a:rPr>
              <a:t>Games</a:t>
            </a:r>
            <a:endParaRPr lang="el-GR" dirty="0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467544" y="1628801"/>
            <a:ext cx="3456384" cy="367240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 smtClean="0">
              <a:solidFill>
                <a:srgbClr val="FFFFCC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FFCC"/>
              </a:solidFill>
            </a:endParaRPr>
          </a:p>
          <a:p>
            <a:pPr marL="0" indent="0">
              <a:buNone/>
            </a:pPr>
            <a:r>
              <a:rPr lang="en-US" sz="5400" b="1" dirty="0" smtClean="0">
                <a:solidFill>
                  <a:srgbClr val="FFFFCC"/>
                </a:solidFill>
              </a:rPr>
              <a:t>   </a:t>
            </a:r>
            <a:r>
              <a:rPr lang="en-US" sz="5400" b="1" dirty="0" smtClean="0">
                <a:solidFill>
                  <a:srgbClr val="FFC000"/>
                </a:solidFill>
              </a:rPr>
              <a:t>Games</a:t>
            </a:r>
            <a:endParaRPr lang="el-GR" sz="5400" dirty="0" smtClean="0">
              <a:solidFill>
                <a:srgbClr val="FFC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l-GR" dirty="0">
              <a:solidFill>
                <a:srgbClr val="FFFFCC"/>
              </a:solidFill>
            </a:endParaRPr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467544" y="5589240"/>
            <a:ext cx="8136904" cy="81947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C000"/>
                </a:solidFill>
              </a:rPr>
              <a:t>EVOLUTION: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i="1" dirty="0">
                <a:solidFill>
                  <a:srgbClr val="FFC000"/>
                </a:solidFill>
              </a:rPr>
              <a:t>Games are motivation </a:t>
            </a:r>
            <a:r>
              <a:rPr lang="en-US" i="1" dirty="0" smtClean="0">
                <a:solidFill>
                  <a:srgbClr val="FFC000"/>
                </a:solidFill>
              </a:rPr>
              <a:t>engines</a:t>
            </a:r>
            <a:endParaRPr lang="el-GR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47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Gamification</a:t>
            </a:r>
            <a:br>
              <a:rPr lang="en-US" dirty="0">
                <a:solidFill>
                  <a:srgbClr val="FFFF00"/>
                </a:solidFill>
              </a:rPr>
            </a:b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628800"/>
            <a:ext cx="8208912" cy="4896543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>
                <a:solidFill>
                  <a:srgbClr val="FFFFCC"/>
                </a:solidFill>
              </a:rPr>
              <a:t>Gabe </a:t>
            </a:r>
            <a:r>
              <a:rPr lang="en-US" sz="2400" b="1" i="1" dirty="0" err="1">
                <a:solidFill>
                  <a:srgbClr val="FFFFCC"/>
                </a:solidFill>
              </a:rPr>
              <a:t>Zichermann</a:t>
            </a:r>
            <a:endParaRPr lang="el-GR" sz="2400" b="1" i="1" dirty="0">
              <a:solidFill>
                <a:srgbClr val="FFFFCC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-900608" y="227687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l-GR" dirty="0"/>
          </a:p>
        </p:txBody>
      </p:sp>
      <p:grpSp>
        <p:nvGrpSpPr>
          <p:cNvPr id="10" name="Ομάδα 9"/>
          <p:cNvGrpSpPr/>
          <p:nvPr/>
        </p:nvGrpSpPr>
        <p:grpSpPr>
          <a:xfrm>
            <a:off x="1489912" y="1969665"/>
            <a:ext cx="6366708" cy="4250087"/>
            <a:chOff x="1588082" y="1844824"/>
            <a:chExt cx="6366708" cy="4250087"/>
          </a:xfrm>
        </p:grpSpPr>
        <p:graphicFrame>
          <p:nvGraphicFramePr>
            <p:cNvPr id="5" name="Διάγραμμα 4"/>
            <p:cNvGraphicFramePr/>
            <p:nvPr>
              <p:extLst>
                <p:ext uri="{D42A27DB-BD31-4B8C-83A1-F6EECF244321}">
                  <p14:modId xmlns:p14="http://schemas.microsoft.com/office/powerpoint/2010/main" val="2623299079"/>
                </p:ext>
              </p:extLst>
            </p:nvPr>
          </p:nvGraphicFramePr>
          <p:xfrm>
            <a:off x="1588082" y="1844824"/>
            <a:ext cx="6366708" cy="42500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Ορθογώνιο 5"/>
            <p:cNvSpPr/>
            <p:nvPr/>
          </p:nvSpPr>
          <p:spPr>
            <a:xfrm>
              <a:off x="3218104" y="2981197"/>
              <a:ext cx="299116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4000" b="1" dirty="0" smtClean="0">
                  <a:solidFill>
                    <a:srgbClr val="002060"/>
                  </a:solidFill>
                </a:rPr>
                <a:t>Phychology</a:t>
              </a:r>
            </a:p>
            <a:p>
              <a:pPr lvl="0"/>
              <a:endParaRPr lang="en-US" sz="4000" b="1" dirty="0" smtClean="0">
                <a:solidFill>
                  <a:srgbClr val="002060"/>
                </a:solidFill>
              </a:endParaRPr>
            </a:p>
            <a:p>
              <a:pPr lvl="0"/>
              <a:r>
                <a:rPr lang="en-US" sz="4000" b="1" dirty="0" smtClean="0">
                  <a:solidFill>
                    <a:srgbClr val="002060"/>
                  </a:solidFill>
                </a:rPr>
                <a:t>75%</a:t>
              </a:r>
              <a:endParaRPr lang="el-GR" sz="4000" b="1" dirty="0">
                <a:solidFill>
                  <a:srgbClr val="002060"/>
                </a:solidFill>
              </a:endParaRPr>
            </a:p>
          </p:txBody>
        </p:sp>
        <p:sp>
          <p:nvSpPr>
            <p:cNvPr id="9" name="Ορθογώνιο 8"/>
            <p:cNvSpPr/>
            <p:nvPr/>
          </p:nvSpPr>
          <p:spPr>
            <a:xfrm>
              <a:off x="4814186" y="4096247"/>
              <a:ext cx="1621598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Technology</a:t>
              </a:r>
            </a:p>
            <a:p>
              <a:endParaRPr lang="en-US" sz="2400" b="1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</a:rPr>
                <a:t>25%</a:t>
              </a:r>
              <a:endParaRPr lang="el-GR" sz="24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468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Gamifying your message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497363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CC"/>
                </a:solidFill>
              </a:rPr>
              <a:t>Consider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CC"/>
                </a:solidFill>
              </a:rPr>
              <a:t>1. Why do you want </a:t>
            </a:r>
            <a:r>
              <a:rPr lang="en-US" dirty="0">
                <a:solidFill>
                  <a:srgbClr val="FFFFCC"/>
                </a:solidFill>
              </a:rPr>
              <a:t>to </a:t>
            </a:r>
            <a:r>
              <a:rPr lang="en-US" dirty="0" smtClean="0">
                <a:solidFill>
                  <a:srgbClr val="FFFFCC"/>
                </a:solidFill>
              </a:rPr>
              <a:t>gamify?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CC"/>
                </a:solidFill>
              </a:rPr>
              <a:t>2</a:t>
            </a:r>
            <a:r>
              <a:rPr lang="en-US" dirty="0">
                <a:solidFill>
                  <a:srgbClr val="FFFFCC"/>
                </a:solidFill>
              </a:rPr>
              <a:t>. </a:t>
            </a:r>
            <a:r>
              <a:rPr lang="en-US" dirty="0" smtClean="0">
                <a:solidFill>
                  <a:srgbClr val="FFFFCC"/>
                </a:solidFill>
              </a:rPr>
              <a:t>Who is your target?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CC"/>
                </a:solidFill>
              </a:rPr>
              <a:t>3</a:t>
            </a:r>
            <a:r>
              <a:rPr lang="en-US" dirty="0">
                <a:solidFill>
                  <a:srgbClr val="FFFFCC"/>
                </a:solidFill>
              </a:rPr>
              <a:t>. </a:t>
            </a:r>
            <a:r>
              <a:rPr lang="en-US" dirty="0" smtClean="0">
                <a:solidFill>
                  <a:srgbClr val="FFFFCC"/>
                </a:solidFill>
              </a:rPr>
              <a:t>What are your goals/objectives/desired     outcomes?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CC"/>
                </a:solidFill>
              </a:rPr>
              <a:t>4</a:t>
            </a:r>
            <a:r>
              <a:rPr lang="en-US" dirty="0">
                <a:solidFill>
                  <a:srgbClr val="FFFFCC"/>
                </a:solidFill>
              </a:rPr>
              <a:t>. </a:t>
            </a:r>
            <a:r>
              <a:rPr lang="en-US" dirty="0" smtClean="0">
                <a:solidFill>
                  <a:srgbClr val="FFFFCC"/>
                </a:solidFill>
              </a:rPr>
              <a:t>Have you mapped any necessary skills /actions?</a:t>
            </a:r>
          </a:p>
        </p:txBody>
      </p:sp>
    </p:spTree>
    <p:extLst>
      <p:ext uri="{BB962C8B-B14F-4D97-AF65-F5344CB8AC3E}">
        <p14:creationId xmlns:p14="http://schemas.microsoft.com/office/powerpoint/2010/main" val="346662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Important!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628800"/>
            <a:ext cx="8208912" cy="4497363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rgbClr val="FFFFCC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CC"/>
                </a:solidFill>
              </a:rPr>
              <a:t>Keep </a:t>
            </a:r>
            <a:r>
              <a:rPr lang="en-US" dirty="0">
                <a:solidFill>
                  <a:srgbClr val="FFFFCC"/>
                </a:solidFill>
              </a:rPr>
              <a:t>your Gamification </a:t>
            </a:r>
            <a:r>
              <a:rPr lang="en-US" dirty="0" smtClean="0">
                <a:solidFill>
                  <a:srgbClr val="FFFFCC"/>
                </a:solidFill>
              </a:rPr>
              <a:t>mechanics: </a:t>
            </a:r>
          </a:p>
          <a:p>
            <a:pPr marL="0" indent="0">
              <a:buNone/>
            </a:pPr>
            <a:endParaRPr lang="en-US" dirty="0" smtClean="0">
              <a:solidFill>
                <a:srgbClr val="FFFFCC"/>
              </a:solidFill>
            </a:endParaRPr>
          </a:p>
          <a:p>
            <a:r>
              <a:rPr lang="en-US" dirty="0" smtClean="0">
                <a:solidFill>
                  <a:srgbClr val="FFFFCC"/>
                </a:solidFill>
              </a:rPr>
              <a:t>    Simple </a:t>
            </a:r>
            <a:r>
              <a:rPr lang="en-US" dirty="0">
                <a:solidFill>
                  <a:srgbClr val="FFFFCC"/>
                </a:solidFill>
              </a:rPr>
              <a:t>to </a:t>
            </a:r>
            <a:r>
              <a:rPr lang="en-US" dirty="0" smtClean="0">
                <a:solidFill>
                  <a:srgbClr val="FFFFCC"/>
                </a:solidFill>
              </a:rPr>
              <a:t>understand</a:t>
            </a:r>
          </a:p>
          <a:p>
            <a:r>
              <a:rPr lang="en-US" dirty="0" smtClean="0">
                <a:solidFill>
                  <a:srgbClr val="FFFFCC"/>
                </a:solidFill>
              </a:rPr>
              <a:t>    short </a:t>
            </a:r>
          </a:p>
          <a:p>
            <a:r>
              <a:rPr lang="en-US" dirty="0" smtClean="0">
                <a:solidFill>
                  <a:srgbClr val="FFFFCC"/>
                </a:solidFill>
              </a:rPr>
              <a:t>    specific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8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The tool:  Kahoot!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628800"/>
            <a:ext cx="8208912" cy="4497363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endParaRPr lang="el-GR" dirty="0"/>
          </a:p>
        </p:txBody>
      </p:sp>
      <p:pic>
        <p:nvPicPr>
          <p:cNvPr id="1030" name="Picture 6" descr="C:\Users\glyki\AppData\Local\Microsoft\Windows\Temporary Internet Files\Content.IE5\7DOHR0BR\kahoot-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352928" cy="4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36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what is it?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5040560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 fontScale="62500" lnSpcReduction="20000"/>
          </a:bodyPr>
          <a:lstStyle/>
          <a:p>
            <a:endParaRPr lang="en-US" dirty="0" smtClean="0">
              <a:solidFill>
                <a:srgbClr val="FFFFCC"/>
              </a:solidFill>
            </a:endParaRPr>
          </a:p>
          <a:p>
            <a:r>
              <a:rPr lang="en-US" sz="4600" dirty="0" smtClean="0">
                <a:solidFill>
                  <a:srgbClr val="FFFFCC"/>
                </a:solidFill>
              </a:rPr>
              <a:t>A </a:t>
            </a:r>
            <a:r>
              <a:rPr lang="en-US" sz="4600" dirty="0">
                <a:solidFill>
                  <a:srgbClr val="FFFFCC"/>
                </a:solidFill>
              </a:rPr>
              <a:t>game-based blended learning </a:t>
            </a:r>
            <a:r>
              <a:rPr lang="en-US" sz="4600" dirty="0" smtClean="0">
                <a:solidFill>
                  <a:srgbClr val="FFFFCC"/>
                </a:solidFill>
              </a:rPr>
              <a:t>platform</a:t>
            </a:r>
          </a:p>
          <a:p>
            <a:r>
              <a:rPr lang="en-US" sz="4600" dirty="0" smtClean="0">
                <a:solidFill>
                  <a:srgbClr val="FFFFCC"/>
                </a:solidFill>
              </a:rPr>
              <a:t>An interaction </a:t>
            </a:r>
            <a:r>
              <a:rPr lang="en-US" sz="4600" dirty="0">
                <a:solidFill>
                  <a:srgbClr val="FFFFCC"/>
                </a:solidFill>
              </a:rPr>
              <a:t>quiz game</a:t>
            </a:r>
            <a:endParaRPr lang="en-US" sz="4600" dirty="0" smtClean="0">
              <a:solidFill>
                <a:srgbClr val="FFFFCC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rgbClr val="FFFFCC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FFFFCC"/>
                </a:solidFill>
              </a:rPr>
              <a:t>     allows users </a:t>
            </a:r>
            <a:r>
              <a:rPr lang="en-US" sz="3600" dirty="0">
                <a:solidFill>
                  <a:srgbClr val="FFFFCC"/>
                </a:solidFill>
              </a:rPr>
              <a:t>to</a:t>
            </a:r>
            <a:endParaRPr lang="en-US" sz="3600" dirty="0" smtClean="0">
              <a:solidFill>
                <a:srgbClr val="FFFFCC"/>
              </a:solidFill>
            </a:endParaRPr>
          </a:p>
          <a:p>
            <a:pPr marL="0" indent="0">
              <a:buNone/>
            </a:pPr>
            <a:endParaRPr lang="en-US" sz="3600" dirty="0" smtClean="0">
              <a:solidFill>
                <a:srgbClr val="FFFFCC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>
                <a:solidFill>
                  <a:srgbClr val="FFFFCC"/>
                </a:solidFill>
              </a:rPr>
              <a:t>research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>
                <a:solidFill>
                  <a:srgbClr val="FFFFCC"/>
                </a:solidFill>
              </a:rPr>
              <a:t>Create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>
                <a:solidFill>
                  <a:srgbClr val="FFFFCC"/>
                </a:solidFill>
              </a:rPr>
              <a:t>collaborate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>
                <a:solidFill>
                  <a:srgbClr val="FFFFCC"/>
                </a:solidFill>
              </a:rPr>
              <a:t> </a:t>
            </a:r>
            <a:r>
              <a:rPr lang="en-US" sz="3600" dirty="0">
                <a:solidFill>
                  <a:srgbClr val="FFFFCC"/>
                </a:solidFill>
              </a:rPr>
              <a:t>share </a:t>
            </a:r>
            <a:r>
              <a:rPr lang="en-US" sz="3600" dirty="0" smtClean="0">
                <a:solidFill>
                  <a:srgbClr val="FFFFCC"/>
                </a:solidFill>
              </a:rPr>
              <a:t>knowledge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FFFFCC"/>
                </a:solidFill>
              </a:rPr>
              <a:t>Convey messages</a:t>
            </a:r>
          </a:p>
          <a:p>
            <a:pPr marL="0" indent="0">
              <a:buNone/>
            </a:pP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smtClean="0">
                <a:solidFill>
                  <a:srgbClr val="FFFFCC"/>
                </a:solidFill>
              </a:rPr>
              <a:t>                                     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FFFFCC"/>
                </a:solidFill>
              </a:rPr>
              <a:t> </a:t>
            </a:r>
            <a:r>
              <a:rPr lang="en-US" sz="3600" b="1" dirty="0" smtClean="0">
                <a:solidFill>
                  <a:srgbClr val="FFFFCC"/>
                </a:solidFill>
              </a:rPr>
              <a:t>                                </a:t>
            </a:r>
            <a:r>
              <a:rPr lang="en-US" sz="3600" b="1" dirty="0" smtClean="0">
                <a:solidFill>
                  <a:srgbClr val="FFFF00"/>
                </a:solidFill>
              </a:rPr>
              <a:t> “</a:t>
            </a:r>
            <a:r>
              <a:rPr lang="en-US" sz="4500" b="1" dirty="0" smtClean="0">
                <a:solidFill>
                  <a:srgbClr val="FFFF00"/>
                </a:solidFill>
              </a:rPr>
              <a:t>The tool that </a:t>
            </a:r>
            <a:r>
              <a:rPr lang="en-US" sz="4500" b="1" dirty="0">
                <a:solidFill>
                  <a:srgbClr val="FFFF00"/>
                </a:solidFill>
              </a:rPr>
              <a:t>gives </a:t>
            </a:r>
            <a:r>
              <a:rPr lang="en-US" sz="4500" b="1" dirty="0" smtClean="0">
                <a:solidFill>
                  <a:srgbClr val="FFFF00"/>
                </a:solidFill>
              </a:rPr>
              <a:t>the user </a:t>
            </a:r>
            <a:r>
              <a:rPr lang="en-US" sz="4500" b="1" dirty="0">
                <a:solidFill>
                  <a:srgbClr val="FFFF00"/>
                </a:solidFill>
              </a:rPr>
              <a:t>a </a:t>
            </a:r>
            <a:r>
              <a:rPr lang="en-US" sz="4500" b="1" dirty="0" smtClean="0">
                <a:solidFill>
                  <a:srgbClr val="FFFF00"/>
                </a:solidFill>
              </a:rPr>
              <a:t>voice” </a:t>
            </a:r>
            <a:endParaRPr lang="en-US" sz="4500" dirty="0" smtClean="0">
              <a:solidFill>
                <a:srgbClr val="FFFF00"/>
              </a:solidFill>
            </a:endParaRPr>
          </a:p>
          <a:p>
            <a:endParaRPr lang="el-GR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glyki\AppData\Local\Microsoft\Windows\Temporary Internet Files\Content.IE5\DIL3H0VE\Screen-Shot-2014-11-21-at-12.18.15-PM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6390">
            <a:off x="5865688" y="3283223"/>
            <a:ext cx="1526335" cy="145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63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pros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5040560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it </a:t>
            </a:r>
            <a:r>
              <a:rPr lang="en-US" dirty="0">
                <a:solidFill>
                  <a:schemeClr val="bg1"/>
                </a:solidFill>
              </a:rPr>
              <a:t>is</a:t>
            </a:r>
          </a:p>
          <a:p>
            <a:r>
              <a:rPr lang="en-US" dirty="0">
                <a:solidFill>
                  <a:schemeClr val="bg1"/>
                </a:solidFill>
              </a:rPr>
              <a:t> simple.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easy </a:t>
            </a:r>
            <a:r>
              <a:rPr lang="en-US" dirty="0">
                <a:solidFill>
                  <a:schemeClr val="bg1"/>
                </a:solidFill>
              </a:rPr>
              <a:t>to use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available for </a:t>
            </a:r>
            <a:r>
              <a:rPr lang="en-US" dirty="0" smtClean="0">
                <a:solidFill>
                  <a:schemeClr val="bg1"/>
                </a:solidFill>
              </a:rPr>
              <a:t>free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engaging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motivating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not </a:t>
            </a:r>
            <a:r>
              <a:rPr lang="en-US" dirty="0">
                <a:solidFill>
                  <a:schemeClr val="bg1"/>
                </a:solidFill>
              </a:rPr>
              <a:t>time demanding </a:t>
            </a:r>
          </a:p>
          <a:p>
            <a:r>
              <a:rPr lang="en-US" dirty="0">
                <a:solidFill>
                  <a:schemeClr val="bg1"/>
                </a:solidFill>
              </a:rPr>
              <a:t>fun for all </a:t>
            </a:r>
            <a:r>
              <a:rPr lang="en-US" dirty="0" smtClean="0">
                <a:solidFill>
                  <a:schemeClr val="bg1"/>
                </a:solidFill>
              </a:rPr>
              <a:t>ages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accessible by any device (</a:t>
            </a:r>
            <a:r>
              <a:rPr lang="en-US" sz="2600" dirty="0" smtClean="0">
                <a:solidFill>
                  <a:schemeClr val="bg1"/>
                </a:solidFill>
              </a:rPr>
              <a:t>with </a:t>
            </a:r>
            <a:r>
              <a:rPr lang="en-US" sz="2600" dirty="0">
                <a:solidFill>
                  <a:schemeClr val="bg1"/>
                </a:solidFill>
              </a:rPr>
              <a:t>a web browser and Internet </a:t>
            </a:r>
            <a:r>
              <a:rPr lang="en-US" sz="2600" dirty="0" smtClean="0">
                <a:solidFill>
                  <a:schemeClr val="bg1"/>
                </a:solidFill>
              </a:rPr>
              <a:t>connection) 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has its own Community.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lets you export </a:t>
            </a: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chemeClr val="bg1"/>
                </a:solidFill>
              </a:rPr>
              <a:t>results and analyze data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sharable </a:t>
            </a:r>
            <a:r>
              <a:rPr lang="en-US" dirty="0">
                <a:solidFill>
                  <a:schemeClr val="bg1"/>
                </a:solidFill>
              </a:rPr>
              <a:t>– in person, at events </a:t>
            </a:r>
            <a:r>
              <a:rPr lang="en-US" dirty="0" smtClean="0">
                <a:solidFill>
                  <a:schemeClr val="bg1"/>
                </a:solidFill>
              </a:rPr>
              <a:t>, across </a:t>
            </a:r>
            <a:r>
              <a:rPr lang="en-US" dirty="0">
                <a:solidFill>
                  <a:schemeClr val="bg1"/>
                </a:solidFill>
              </a:rPr>
              <a:t>social media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3076" name="Picture 4" descr="C:\Users\glyki\AppData\Local\Microsoft\Windows\Temporary Internet Files\Content.IE5\MI3F1USX\kahoot-12cz1i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33513"/>
            <a:ext cx="2520280" cy="137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5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96144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The audience/target</a:t>
            </a:r>
            <a:br>
              <a:rPr lang="en-US" b="1" dirty="0" smtClean="0">
                <a:solidFill>
                  <a:srgbClr val="FFFF00"/>
                </a:solidFill>
              </a:rPr>
            </a:b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10614" y="1700808"/>
            <a:ext cx="8208912" cy="2736304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 schools </a:t>
            </a:r>
          </a:p>
          <a:p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>
                <a:solidFill>
                  <a:srgbClr val="FFFFCC"/>
                </a:solidFill>
              </a:rPr>
              <a:t>business. </a:t>
            </a:r>
            <a:endParaRPr lang="en-US" dirty="0" smtClean="0">
              <a:solidFill>
                <a:srgbClr val="FFFFCC"/>
              </a:solidFill>
            </a:endParaRPr>
          </a:p>
          <a:p>
            <a:r>
              <a:rPr lang="en-US" dirty="0" smtClean="0">
                <a:solidFill>
                  <a:srgbClr val="FFFFCC"/>
                </a:solidFill>
              </a:rPr>
              <a:t>anyone to share info         in </a:t>
            </a:r>
            <a:r>
              <a:rPr lang="en-US" dirty="0">
                <a:solidFill>
                  <a:srgbClr val="FFFFCC"/>
                </a:solidFill>
              </a:rPr>
              <a:t>the same room, </a:t>
            </a:r>
            <a:endParaRPr lang="en-US" dirty="0" smtClean="0">
              <a:solidFill>
                <a:srgbClr val="FFFFCC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CC"/>
                </a:solidFill>
              </a:rPr>
              <a:t>                                                    or in the </a:t>
            </a:r>
            <a:r>
              <a:rPr lang="en-US" dirty="0">
                <a:solidFill>
                  <a:srgbClr val="FFFFCC"/>
                </a:solidFill>
              </a:rPr>
              <a:t>web. </a:t>
            </a:r>
            <a:endParaRPr lang="en-US" dirty="0" smtClean="0">
              <a:solidFill>
                <a:srgbClr val="FFFFCC"/>
              </a:solidFill>
            </a:endParaRPr>
          </a:p>
          <a:p>
            <a:endParaRPr lang="el-GR" dirty="0"/>
          </a:p>
        </p:txBody>
      </p:sp>
      <p:sp>
        <p:nvSpPr>
          <p:cNvPr id="4" name="Θέση περιεχομένου 2"/>
          <p:cNvSpPr txBox="1">
            <a:spLocks/>
          </p:cNvSpPr>
          <p:nvPr/>
        </p:nvSpPr>
        <p:spPr>
          <a:xfrm>
            <a:off x="395536" y="4581128"/>
            <a:ext cx="3240360" cy="19442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FFFFCC"/>
                </a:solidFill>
              </a:rPr>
              <a:t>discover </a:t>
            </a:r>
            <a:endParaRPr lang="en-US" dirty="0" smtClean="0">
              <a:solidFill>
                <a:srgbClr val="FFFFCC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FFCC"/>
                </a:solidFill>
              </a:rPr>
              <a:t>Create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FFCC"/>
                </a:solidFill>
              </a:rPr>
              <a:t>play</a:t>
            </a:r>
            <a:endParaRPr lang="el-GR" dirty="0">
              <a:solidFill>
                <a:srgbClr val="FFFFCC"/>
              </a:solidFill>
            </a:endParaRP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5148064" y="4581128"/>
            <a:ext cx="3456384" cy="19442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FFCC"/>
                </a:solidFill>
              </a:rPr>
              <a:t>on any subject,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FFCC"/>
                </a:solidFill>
              </a:rPr>
              <a:t>language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FFCC"/>
                </a:solidFill>
              </a:rPr>
              <a:t>age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endParaRPr lang="el-GR" dirty="0"/>
          </a:p>
        </p:txBody>
      </p:sp>
      <p:pic>
        <p:nvPicPr>
          <p:cNvPr id="6" name="Picture 5" descr="C:\Users\glyki\AppData\Local\Microsoft\Windows\Temporary Internet Files\Content.IE5\1REBEMMM\1-c-kahoot-00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2520280" cy="123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Ραβδωτό δεξιό βέλος 6"/>
          <p:cNvSpPr/>
          <p:nvPr/>
        </p:nvSpPr>
        <p:spPr>
          <a:xfrm>
            <a:off x="3347864" y="5085184"/>
            <a:ext cx="2016224" cy="1256337"/>
          </a:xfrm>
          <a:prstGeom prst="strip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747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Who can use it?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628800"/>
            <a:ext cx="8208912" cy="4497363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CC"/>
                </a:solidFill>
              </a:rPr>
              <a:t>Anyone who wants to: </a:t>
            </a:r>
          </a:p>
          <a:p>
            <a:pPr marL="0" indent="0">
              <a:buNone/>
            </a:pPr>
            <a:endParaRPr lang="en-US" b="1" dirty="0" smtClean="0">
              <a:solidFill>
                <a:srgbClr val="FFFFCC"/>
              </a:solidFill>
            </a:endParaRPr>
          </a:p>
          <a:p>
            <a:r>
              <a:rPr lang="en-US" b="1" dirty="0" smtClean="0">
                <a:solidFill>
                  <a:srgbClr val="FFFFCC"/>
                </a:solidFill>
              </a:rPr>
              <a:t>introduce </a:t>
            </a:r>
            <a:r>
              <a:rPr lang="en-US" b="1" dirty="0">
                <a:solidFill>
                  <a:srgbClr val="FFFFCC"/>
                </a:solidFill>
              </a:rPr>
              <a:t>new </a:t>
            </a:r>
            <a:r>
              <a:rPr lang="en-US" b="1" dirty="0" smtClean="0">
                <a:solidFill>
                  <a:srgbClr val="FFFFCC"/>
                </a:solidFill>
              </a:rPr>
              <a:t>topics </a:t>
            </a:r>
          </a:p>
          <a:p>
            <a:r>
              <a:rPr lang="en-US" b="1" dirty="0" smtClean="0">
                <a:solidFill>
                  <a:srgbClr val="FFFFCC"/>
                </a:solidFill>
              </a:rPr>
              <a:t>increase </a:t>
            </a:r>
            <a:r>
              <a:rPr lang="en-US" b="1" dirty="0">
                <a:solidFill>
                  <a:srgbClr val="FFFFCC"/>
                </a:solidFill>
              </a:rPr>
              <a:t>retention of new </a:t>
            </a:r>
            <a:r>
              <a:rPr lang="en-US" b="1" dirty="0" smtClean="0">
                <a:solidFill>
                  <a:srgbClr val="FFFFCC"/>
                </a:solidFill>
              </a:rPr>
              <a:t>facts</a:t>
            </a:r>
          </a:p>
          <a:p>
            <a:r>
              <a:rPr lang="en-US" b="1" dirty="0" smtClean="0">
                <a:solidFill>
                  <a:srgbClr val="FFFFCC"/>
                </a:solidFill>
              </a:rPr>
              <a:t>revise </a:t>
            </a:r>
            <a:r>
              <a:rPr lang="en-US" b="1" dirty="0">
                <a:solidFill>
                  <a:srgbClr val="FFFFCC"/>
                </a:solidFill>
              </a:rPr>
              <a:t>prior to </a:t>
            </a:r>
            <a:r>
              <a:rPr lang="en-US" b="1" dirty="0" smtClean="0">
                <a:solidFill>
                  <a:srgbClr val="FFFFCC"/>
                </a:solidFill>
              </a:rPr>
              <a:t>exams </a:t>
            </a:r>
          </a:p>
          <a:p>
            <a:r>
              <a:rPr lang="en-US" b="1" dirty="0" smtClean="0">
                <a:solidFill>
                  <a:srgbClr val="FFFFCC"/>
                </a:solidFill>
              </a:rPr>
              <a:t>challenge audience </a:t>
            </a:r>
            <a:r>
              <a:rPr lang="en-US" b="1" dirty="0">
                <a:solidFill>
                  <a:srgbClr val="FFFFCC"/>
                </a:solidFill>
              </a:rPr>
              <a:t>around the </a:t>
            </a:r>
            <a:r>
              <a:rPr lang="en-US" b="1" dirty="0" smtClean="0">
                <a:solidFill>
                  <a:srgbClr val="FFFFCC"/>
                </a:solidFill>
              </a:rPr>
              <a:t>world </a:t>
            </a:r>
          </a:p>
          <a:p>
            <a:r>
              <a:rPr lang="en-US" b="1" dirty="0" smtClean="0">
                <a:solidFill>
                  <a:srgbClr val="FFFFCC"/>
                </a:solidFill>
              </a:rPr>
              <a:t>survey opinions</a:t>
            </a:r>
          </a:p>
          <a:p>
            <a:r>
              <a:rPr lang="en-US" b="1" dirty="0" smtClean="0">
                <a:solidFill>
                  <a:srgbClr val="FFFFCC"/>
                </a:solidFill>
              </a:rPr>
              <a:t>gather insights </a:t>
            </a:r>
          </a:p>
          <a:p>
            <a:r>
              <a:rPr lang="en-US" b="1" dirty="0" smtClean="0">
                <a:solidFill>
                  <a:srgbClr val="FFFFCC"/>
                </a:solidFill>
              </a:rPr>
              <a:t>facilitate discussion</a:t>
            </a:r>
          </a:p>
          <a:p>
            <a:r>
              <a:rPr lang="en-US" b="1" dirty="0" smtClean="0">
                <a:solidFill>
                  <a:srgbClr val="FFFFCC"/>
                </a:solidFill>
              </a:rPr>
              <a:t>reward </a:t>
            </a:r>
            <a:r>
              <a:rPr lang="en-US" b="1" dirty="0">
                <a:solidFill>
                  <a:srgbClr val="FFFFCC"/>
                </a:solidFill>
              </a:rPr>
              <a:t>and </a:t>
            </a:r>
            <a:r>
              <a:rPr lang="en-US" b="1" dirty="0" smtClean="0">
                <a:solidFill>
                  <a:srgbClr val="FFFFCC"/>
                </a:solidFill>
              </a:rPr>
              <a:t>re-energize target players.</a:t>
            </a:r>
          </a:p>
          <a:p>
            <a:pPr marL="0" indent="0">
              <a:buNone/>
            </a:pPr>
            <a:endParaRPr lang="en-US" b="1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444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Designing </a:t>
            </a:r>
            <a:r>
              <a:rPr lang="en-US" dirty="0">
                <a:solidFill>
                  <a:srgbClr val="FFFF00"/>
                </a:solidFill>
              </a:rPr>
              <a:t>your own </a:t>
            </a:r>
            <a:r>
              <a:rPr lang="en-US" dirty="0" smtClean="0">
                <a:solidFill>
                  <a:srgbClr val="FFFF00"/>
                </a:solidFill>
              </a:rPr>
              <a:t>quiz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Step 1</a:t>
            </a:r>
            <a:r>
              <a:rPr lang="en-US" dirty="0">
                <a:solidFill>
                  <a:srgbClr val="FFFF00"/>
                </a:solidFill>
              </a:rPr>
              <a:t>: </a:t>
            </a:r>
            <a:r>
              <a:rPr lang="en-US" dirty="0" smtClean="0">
                <a:solidFill>
                  <a:srgbClr val="FFFF00"/>
                </a:solidFill>
              </a:rPr>
              <a:t>  Why?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628800"/>
            <a:ext cx="8640960" cy="4752528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 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    CRITICAL QUESTIONS</a:t>
            </a:r>
            <a:r>
              <a:rPr lang="en-US" dirty="0">
                <a:solidFill>
                  <a:srgbClr val="FFC000"/>
                </a:solidFill>
              </a:rPr>
              <a:t>: 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FFCC"/>
                </a:solidFill>
              </a:rPr>
              <a:t>Why to gamify </a:t>
            </a:r>
            <a:r>
              <a:rPr lang="en-US" dirty="0">
                <a:solidFill>
                  <a:srgbClr val="FFFFCC"/>
                </a:solidFill>
              </a:rPr>
              <a:t>your </a:t>
            </a:r>
            <a:r>
              <a:rPr lang="en-US" dirty="0" smtClean="0">
                <a:solidFill>
                  <a:srgbClr val="FFFFCC"/>
                </a:solidFill>
              </a:rPr>
              <a:t>info/findings/product?</a:t>
            </a:r>
          </a:p>
          <a:p>
            <a:r>
              <a:rPr lang="en-US" dirty="0" smtClean="0">
                <a:solidFill>
                  <a:srgbClr val="FFFFCC"/>
                </a:solidFill>
              </a:rPr>
              <a:t> Does it </a:t>
            </a:r>
            <a:r>
              <a:rPr lang="en-US" dirty="0">
                <a:solidFill>
                  <a:srgbClr val="FFFFCC"/>
                </a:solidFill>
              </a:rPr>
              <a:t>benefit the </a:t>
            </a:r>
            <a:r>
              <a:rPr lang="en-US" dirty="0" smtClean="0">
                <a:solidFill>
                  <a:srgbClr val="FFFFCC"/>
                </a:solidFill>
              </a:rPr>
              <a:t>users? </a:t>
            </a:r>
          </a:p>
          <a:p>
            <a:r>
              <a:rPr lang="en-US" dirty="0" smtClean="0">
                <a:solidFill>
                  <a:srgbClr val="FFFFCC"/>
                </a:solidFill>
              </a:rPr>
              <a:t>Will </a:t>
            </a:r>
            <a:r>
              <a:rPr lang="en-US" dirty="0">
                <a:solidFill>
                  <a:srgbClr val="FFFFCC"/>
                </a:solidFill>
              </a:rPr>
              <a:t>they enjoy it? </a:t>
            </a:r>
            <a:endParaRPr lang="en-US" dirty="0" smtClean="0">
              <a:solidFill>
                <a:srgbClr val="FFFFCC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CC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   BUSINESS </a:t>
            </a:r>
            <a:r>
              <a:rPr lang="en-US" dirty="0">
                <a:solidFill>
                  <a:srgbClr val="FFC000"/>
                </a:solidFill>
              </a:rPr>
              <a:t>QUESTIONS: </a:t>
            </a:r>
            <a:endParaRPr lang="en-US" dirty="0" smtClean="0">
              <a:solidFill>
                <a:srgbClr val="FFC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FFFFCC"/>
                </a:solidFill>
              </a:rPr>
              <a:t>What </a:t>
            </a:r>
            <a:r>
              <a:rPr lang="en-US" dirty="0">
                <a:solidFill>
                  <a:srgbClr val="FFFFCC"/>
                </a:solidFill>
              </a:rPr>
              <a:t>are the </a:t>
            </a:r>
            <a:r>
              <a:rPr lang="en-US" dirty="0" smtClean="0">
                <a:solidFill>
                  <a:srgbClr val="FFFFCC"/>
                </a:solidFill>
              </a:rPr>
              <a:t>goals?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FFFFCC"/>
                </a:solidFill>
              </a:rPr>
              <a:t>How </a:t>
            </a:r>
            <a:r>
              <a:rPr lang="en-US" dirty="0">
                <a:solidFill>
                  <a:srgbClr val="FFFFCC"/>
                </a:solidFill>
              </a:rPr>
              <a:t>do you get the users to fulfill those </a:t>
            </a:r>
            <a:r>
              <a:rPr lang="en-US" dirty="0" smtClean="0">
                <a:solidFill>
                  <a:srgbClr val="FFFFCC"/>
                </a:solidFill>
              </a:rPr>
              <a:t>goals?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FFFFCC"/>
                </a:solidFill>
              </a:rPr>
              <a:t>What </a:t>
            </a:r>
            <a:r>
              <a:rPr lang="en-US" dirty="0">
                <a:solidFill>
                  <a:srgbClr val="FFFFCC"/>
                </a:solidFill>
              </a:rPr>
              <a:t>actions do you want your players to take?</a:t>
            </a:r>
            <a:endParaRPr lang="el-GR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9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Gamification</a:t>
            </a:r>
            <a:br>
              <a:rPr lang="en-US" b="1" dirty="0" smtClean="0">
                <a:solidFill>
                  <a:srgbClr val="FFFF00"/>
                </a:solidFill>
              </a:rPr>
            </a:b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033666" y="1556793"/>
            <a:ext cx="5786806" cy="2088231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FFFFCC"/>
                </a:solidFill>
              </a:rPr>
              <a:t>applying </a:t>
            </a:r>
            <a:r>
              <a:rPr lang="en-US" sz="2600" dirty="0">
                <a:solidFill>
                  <a:srgbClr val="FFFFCC"/>
                </a:solidFill>
              </a:rPr>
              <a:t>game mechanics to non-game </a:t>
            </a:r>
            <a:r>
              <a:rPr lang="en-US" sz="2600" dirty="0" smtClean="0">
                <a:solidFill>
                  <a:srgbClr val="FFFFCC"/>
                </a:solidFill>
              </a:rPr>
              <a:t>situations </a:t>
            </a:r>
            <a:r>
              <a:rPr lang="en-US" sz="2400" dirty="0" smtClean="0">
                <a:solidFill>
                  <a:srgbClr val="FFFFCC"/>
                </a:solidFill>
              </a:rPr>
              <a:t>(education, advertising)</a:t>
            </a:r>
          </a:p>
          <a:p>
            <a:r>
              <a:rPr lang="en-US" sz="2600" dirty="0" smtClean="0">
                <a:solidFill>
                  <a:srgbClr val="FFFFCC"/>
                </a:solidFill>
              </a:rPr>
              <a:t>referred </a:t>
            </a:r>
            <a:r>
              <a:rPr lang="en-US" sz="2600" dirty="0">
                <a:solidFill>
                  <a:srgbClr val="FFFFCC"/>
                </a:solidFill>
              </a:rPr>
              <a:t>to as </a:t>
            </a:r>
            <a:r>
              <a:rPr lang="en-US" sz="2600" b="1" dirty="0">
                <a:solidFill>
                  <a:srgbClr val="00B0F0"/>
                </a:solidFill>
              </a:rPr>
              <a:t>"funware"</a:t>
            </a:r>
            <a:r>
              <a:rPr lang="en-US" sz="2600" dirty="0">
                <a:solidFill>
                  <a:srgbClr val="00B0F0"/>
                </a:solidFill>
              </a:rPr>
              <a:t> </a:t>
            </a:r>
            <a:r>
              <a:rPr lang="en-US" sz="2600" dirty="0">
                <a:solidFill>
                  <a:srgbClr val="FFFFCC"/>
                </a:solidFill>
              </a:rPr>
              <a:t>in marketing</a:t>
            </a:r>
          </a:p>
          <a:p>
            <a:endParaRPr lang="en-US" sz="2600" dirty="0" smtClean="0">
              <a:solidFill>
                <a:srgbClr val="FFFFCC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CC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Θέση περιεχομένου 2"/>
          <p:cNvSpPr txBox="1">
            <a:spLocks/>
          </p:cNvSpPr>
          <p:nvPr/>
        </p:nvSpPr>
        <p:spPr>
          <a:xfrm>
            <a:off x="476332" y="1556792"/>
            <a:ext cx="2439484" cy="20882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i="1" dirty="0" smtClean="0">
                <a:solidFill>
                  <a:srgbClr val="FFFF00"/>
                </a:solidFill>
              </a:rPr>
              <a:t>What is it?</a:t>
            </a:r>
          </a:p>
          <a:p>
            <a:endParaRPr lang="en-US" dirty="0" smtClean="0"/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460578" y="3861047"/>
            <a:ext cx="2455238" cy="13681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i="1" dirty="0" smtClean="0">
                <a:solidFill>
                  <a:srgbClr val="FFFF00"/>
                </a:solidFill>
              </a:rPr>
              <a:t>Its goal</a:t>
            </a:r>
          </a:p>
          <a:p>
            <a:endParaRPr lang="en-US" dirty="0" smtClean="0"/>
          </a:p>
        </p:txBody>
      </p:sp>
      <p:sp>
        <p:nvSpPr>
          <p:cNvPr id="7" name="Ορθογώνιο 6"/>
          <p:cNvSpPr/>
          <p:nvPr/>
        </p:nvSpPr>
        <p:spPr>
          <a:xfrm>
            <a:off x="476332" y="5534651"/>
            <a:ext cx="8344140" cy="8309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                                       </a:t>
            </a:r>
            <a:r>
              <a:rPr lang="en-US" sz="2400" b="1" i="1" dirty="0" smtClean="0">
                <a:solidFill>
                  <a:srgbClr val="00B0F0"/>
                </a:solidFill>
              </a:rPr>
              <a:t>Marketing strategy: </a:t>
            </a:r>
          </a:p>
          <a:p>
            <a:r>
              <a:rPr lang="en-US" sz="2400" b="1" i="1" dirty="0">
                <a:solidFill>
                  <a:srgbClr val="00B0F0"/>
                </a:solidFill>
              </a:rPr>
              <a:t> </a:t>
            </a:r>
            <a:r>
              <a:rPr lang="en-US" sz="2400" b="1" i="1" dirty="0" smtClean="0">
                <a:solidFill>
                  <a:srgbClr val="00B0F0"/>
                </a:solidFill>
              </a:rPr>
              <a:t>      </a:t>
            </a:r>
            <a:r>
              <a:rPr lang="en-US" sz="2400" b="1" i="1" u="sng" dirty="0" smtClean="0">
                <a:solidFill>
                  <a:srgbClr val="00B0F0"/>
                </a:solidFill>
              </a:rPr>
              <a:t>Funware </a:t>
            </a:r>
            <a:r>
              <a:rPr lang="en-US" sz="2400" b="1" i="1" u="sng" dirty="0">
                <a:solidFill>
                  <a:srgbClr val="00B0F0"/>
                </a:solidFill>
              </a:rPr>
              <a:t>has the potential to change all of advertising</a:t>
            </a:r>
            <a:r>
              <a:rPr lang="en-US" sz="2400" b="1" i="1" u="sng" dirty="0" smtClean="0">
                <a:solidFill>
                  <a:srgbClr val="00B0F0"/>
                </a:solidFill>
              </a:rPr>
              <a:t>.</a:t>
            </a:r>
            <a:endParaRPr lang="el-GR" sz="2200" b="1" i="1" u="sng" dirty="0">
              <a:solidFill>
                <a:srgbClr val="00B0F0"/>
              </a:solidFill>
            </a:endParaRPr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3131840" y="3884374"/>
            <a:ext cx="5688632" cy="13681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 smtClean="0">
              <a:solidFill>
                <a:srgbClr val="FFFFCC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FFFFCC"/>
                </a:solidFill>
              </a:rPr>
              <a:t>to  generate enthusiasm and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FFFFCC"/>
                </a:solidFill>
              </a:rPr>
              <a:t>to guide user behaviour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Step </a:t>
            </a:r>
            <a:r>
              <a:rPr lang="en-US" dirty="0" smtClean="0">
                <a:solidFill>
                  <a:srgbClr val="FFFF00"/>
                </a:solidFill>
              </a:rPr>
              <a:t>2: </a:t>
            </a:r>
            <a:r>
              <a:rPr lang="en-US" dirty="0">
                <a:solidFill>
                  <a:srgbClr val="FFFF00"/>
                </a:solidFill>
              </a:rPr>
              <a:t>User Profile 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628800"/>
            <a:ext cx="8208912" cy="4896544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CC"/>
                </a:solidFill>
              </a:rPr>
              <a:t>   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CC"/>
                </a:solidFill>
              </a:rPr>
              <a:t>Consider: </a:t>
            </a:r>
          </a:p>
          <a:p>
            <a:pPr marL="0" indent="0">
              <a:buNone/>
            </a:pPr>
            <a:endParaRPr lang="en-US" dirty="0" smtClean="0">
              <a:solidFill>
                <a:srgbClr val="FFFFCC"/>
              </a:solidFill>
            </a:endParaRPr>
          </a:p>
          <a:p>
            <a:r>
              <a:rPr lang="en-US" dirty="0" smtClean="0">
                <a:solidFill>
                  <a:srgbClr val="FFFFCC"/>
                </a:solidFill>
              </a:rPr>
              <a:t>Who </a:t>
            </a:r>
            <a:r>
              <a:rPr lang="en-US" dirty="0">
                <a:solidFill>
                  <a:srgbClr val="FFFFCC"/>
                </a:solidFill>
              </a:rPr>
              <a:t>are your players? </a:t>
            </a:r>
            <a:endParaRPr lang="en-US" dirty="0" smtClean="0">
              <a:solidFill>
                <a:srgbClr val="FFFFCC"/>
              </a:solidFill>
            </a:endParaRPr>
          </a:p>
          <a:p>
            <a:r>
              <a:rPr lang="en-US" dirty="0" smtClean="0">
                <a:solidFill>
                  <a:srgbClr val="FFFFCC"/>
                </a:solidFill>
              </a:rPr>
              <a:t>What </a:t>
            </a:r>
            <a:r>
              <a:rPr lang="en-US" dirty="0">
                <a:solidFill>
                  <a:srgbClr val="FFFFCC"/>
                </a:solidFill>
              </a:rPr>
              <a:t>are their needs and goals? </a:t>
            </a:r>
            <a:endParaRPr lang="en-US" dirty="0" smtClean="0">
              <a:solidFill>
                <a:srgbClr val="FFFFCC"/>
              </a:solidFill>
            </a:endParaRPr>
          </a:p>
          <a:p>
            <a:r>
              <a:rPr lang="en-US" dirty="0" smtClean="0">
                <a:solidFill>
                  <a:srgbClr val="FFFFCC"/>
                </a:solidFill>
              </a:rPr>
              <a:t>Why </a:t>
            </a:r>
            <a:r>
              <a:rPr lang="en-US" dirty="0">
                <a:solidFill>
                  <a:srgbClr val="FFFFCC"/>
                </a:solidFill>
              </a:rPr>
              <a:t>are they </a:t>
            </a:r>
            <a:r>
              <a:rPr lang="en-US" dirty="0" smtClean="0">
                <a:solidFill>
                  <a:srgbClr val="FFFFCC"/>
                </a:solidFill>
              </a:rPr>
              <a:t>playing</a:t>
            </a:r>
            <a:r>
              <a:rPr lang="en-US" dirty="0">
                <a:solidFill>
                  <a:srgbClr val="FFFFCC"/>
                </a:solidFill>
              </a:rPr>
              <a:t>? </a:t>
            </a:r>
            <a:endParaRPr lang="en-US" dirty="0" smtClean="0">
              <a:solidFill>
                <a:srgbClr val="FFFFCC"/>
              </a:solidFill>
            </a:endParaRPr>
          </a:p>
          <a:p>
            <a:r>
              <a:rPr lang="en-US" dirty="0" smtClean="0">
                <a:solidFill>
                  <a:srgbClr val="FFFFCC"/>
                </a:solidFill>
              </a:rPr>
              <a:t>Who </a:t>
            </a:r>
            <a:r>
              <a:rPr lang="en-US" dirty="0">
                <a:solidFill>
                  <a:srgbClr val="FFFFCC"/>
                </a:solidFill>
              </a:rPr>
              <a:t>are they </a:t>
            </a:r>
            <a:r>
              <a:rPr lang="en-US" dirty="0" smtClean="0">
                <a:solidFill>
                  <a:srgbClr val="FFFFCC"/>
                </a:solidFill>
              </a:rPr>
              <a:t>playing with?</a:t>
            </a:r>
          </a:p>
          <a:p>
            <a:r>
              <a:rPr lang="en-US" dirty="0" smtClean="0">
                <a:solidFill>
                  <a:srgbClr val="FFFFCC"/>
                </a:solidFill>
              </a:rPr>
              <a:t>What social actions </a:t>
            </a:r>
            <a:r>
              <a:rPr lang="en-US" dirty="0">
                <a:solidFill>
                  <a:srgbClr val="FFFFCC"/>
                </a:solidFill>
              </a:rPr>
              <a:t>do they find enjoyable and </a:t>
            </a:r>
            <a:r>
              <a:rPr lang="en-US" dirty="0" smtClean="0">
                <a:solidFill>
                  <a:srgbClr val="FFFFCC"/>
                </a:solidFill>
              </a:rPr>
              <a:t>why</a:t>
            </a:r>
            <a:r>
              <a:rPr lang="en-US" dirty="0">
                <a:solidFill>
                  <a:srgbClr val="FFFFCC"/>
                </a:solidFill>
              </a:rPr>
              <a:t>? </a:t>
            </a:r>
            <a:endParaRPr lang="en-US" dirty="0" smtClean="0">
              <a:solidFill>
                <a:srgbClr val="FFFFCC"/>
              </a:solidFill>
            </a:endParaRPr>
          </a:p>
          <a:p>
            <a:r>
              <a:rPr lang="en-US" dirty="0" smtClean="0">
                <a:solidFill>
                  <a:srgbClr val="FFFFCC"/>
                </a:solidFill>
              </a:rPr>
              <a:t>What metrics </a:t>
            </a:r>
            <a:r>
              <a:rPr lang="en-US" dirty="0">
                <a:solidFill>
                  <a:srgbClr val="FFFFCC"/>
                </a:solidFill>
              </a:rPr>
              <a:t>do they care about</a:t>
            </a:r>
            <a:r>
              <a:rPr lang="en-US" dirty="0" smtClean="0">
                <a:solidFill>
                  <a:srgbClr val="FFFFCC"/>
                </a:solidFill>
              </a:rPr>
              <a:t>? </a:t>
            </a:r>
            <a:endParaRPr lang="el-GR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3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Step 3: The questions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628800"/>
            <a:ext cx="8208912" cy="4824536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i="1" dirty="0" smtClean="0">
                <a:solidFill>
                  <a:srgbClr val="FFC000"/>
                </a:solidFill>
              </a:rPr>
              <a:t>“Great Learning starts by Asking Great Questions” </a:t>
            </a:r>
          </a:p>
          <a:p>
            <a:pPr marL="0" indent="0">
              <a:buNone/>
            </a:pPr>
            <a:r>
              <a:rPr lang="en-US" sz="2400" b="1" i="1" dirty="0" smtClean="0">
                <a:solidFill>
                  <a:srgbClr val="FFC000"/>
                </a:solidFill>
              </a:rPr>
              <a:t>says Kahoot</a:t>
            </a:r>
          </a:p>
          <a:p>
            <a:pPr marL="0" indent="0">
              <a:buNone/>
            </a:pPr>
            <a:endParaRPr lang="el-GR" sz="2400" i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FFFFCC"/>
                </a:solidFill>
              </a:rPr>
              <a:t>Consider: </a:t>
            </a:r>
            <a:endParaRPr lang="en-US" dirty="0" smtClean="0">
              <a:solidFill>
                <a:srgbClr val="FFFFCC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CC"/>
                </a:solidFill>
              </a:rPr>
              <a:t>NOT  ONLY  </a:t>
            </a:r>
            <a:r>
              <a:rPr lang="en-US" b="1" u="sng" dirty="0" smtClean="0">
                <a:solidFill>
                  <a:srgbClr val="FFFFCC"/>
                </a:solidFill>
              </a:rPr>
              <a:t>the </a:t>
            </a:r>
            <a:r>
              <a:rPr lang="en-US" b="1" u="sng" dirty="0">
                <a:solidFill>
                  <a:srgbClr val="FFFFCC"/>
                </a:solidFill>
              </a:rPr>
              <a:t>correct </a:t>
            </a:r>
            <a:r>
              <a:rPr lang="en-US" b="1" u="sng" dirty="0" smtClean="0">
                <a:solidFill>
                  <a:srgbClr val="FFFFCC"/>
                </a:solidFill>
              </a:rPr>
              <a:t>answers</a:t>
            </a:r>
            <a:r>
              <a:rPr lang="en-US" dirty="0" smtClean="0">
                <a:solidFill>
                  <a:srgbClr val="FFFFCC"/>
                </a:solidFill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CC"/>
                </a:solidFill>
              </a:rPr>
              <a:t>but </a:t>
            </a:r>
            <a:r>
              <a:rPr lang="en-US" dirty="0">
                <a:solidFill>
                  <a:srgbClr val="FFFFCC"/>
                </a:solidFill>
              </a:rPr>
              <a:t>also </a:t>
            </a:r>
            <a:endParaRPr lang="en-US" dirty="0" smtClean="0">
              <a:solidFill>
                <a:srgbClr val="FFFFCC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FFCC"/>
                </a:solidFill>
              </a:rPr>
              <a:t>                    </a:t>
            </a:r>
            <a:r>
              <a:rPr lang="en-US" b="1" u="sng" dirty="0" smtClean="0">
                <a:solidFill>
                  <a:srgbClr val="FFFFCC"/>
                </a:solidFill>
              </a:rPr>
              <a:t>the </a:t>
            </a:r>
            <a:r>
              <a:rPr lang="en-US" b="1" u="sng" dirty="0">
                <a:solidFill>
                  <a:srgbClr val="FFFFCC"/>
                </a:solidFill>
              </a:rPr>
              <a:t>potential incorrect </a:t>
            </a:r>
            <a:r>
              <a:rPr lang="en-US" b="1" u="sng" dirty="0" smtClean="0">
                <a:solidFill>
                  <a:srgbClr val="FFFFCC"/>
                </a:solidFill>
              </a:rPr>
              <a:t>answers</a:t>
            </a:r>
            <a:r>
              <a:rPr lang="en-US" dirty="0" smtClean="0">
                <a:solidFill>
                  <a:srgbClr val="FFFFCC"/>
                </a:solidFill>
              </a:rPr>
              <a:t>.</a:t>
            </a:r>
            <a:endParaRPr lang="el-GR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62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Step 4: play &amp; test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628800"/>
            <a:ext cx="8208912" cy="4752528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 smtClean="0">
                <a:solidFill>
                  <a:srgbClr val="FFFFCC"/>
                </a:solidFill>
              </a:rPr>
              <a:t>Test </a:t>
            </a:r>
            <a:r>
              <a:rPr lang="en-US" i="1" dirty="0">
                <a:solidFill>
                  <a:srgbClr val="FFFFCC"/>
                </a:solidFill>
              </a:rPr>
              <a:t>it </a:t>
            </a:r>
            <a:r>
              <a:rPr lang="en-US" i="1" dirty="0" smtClean="0">
                <a:solidFill>
                  <a:srgbClr val="FFFFCC"/>
                </a:solidFill>
              </a:rPr>
              <a:t>  -  play   -  make corrections</a:t>
            </a:r>
          </a:p>
          <a:p>
            <a:pPr marL="0" indent="0">
              <a:buNone/>
            </a:pPr>
            <a:endParaRPr lang="en-US" i="1" dirty="0">
              <a:solidFill>
                <a:srgbClr val="FFFFCC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CC"/>
                </a:solidFill>
              </a:rPr>
              <a:t>What's working / What isn't?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CC"/>
                </a:solidFill>
              </a:rPr>
              <a:t>What have you not considered?</a:t>
            </a:r>
            <a:endParaRPr lang="en-US" dirty="0" smtClean="0">
              <a:solidFill>
                <a:srgbClr val="FFFFCC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FFCC"/>
                </a:solidFill>
              </a:rPr>
              <a:t>Is it tailored </a:t>
            </a:r>
            <a:r>
              <a:rPr lang="en-US" dirty="0">
                <a:solidFill>
                  <a:srgbClr val="FFFFCC"/>
                </a:solidFill>
              </a:rPr>
              <a:t>to </a:t>
            </a:r>
            <a:r>
              <a:rPr lang="en-US" dirty="0" smtClean="0">
                <a:solidFill>
                  <a:srgbClr val="FFFFCC"/>
                </a:solidFill>
              </a:rPr>
              <a:t>the target players’ needs?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FFCC"/>
                </a:solidFill>
              </a:rPr>
              <a:t>Is it going </a:t>
            </a:r>
            <a:r>
              <a:rPr lang="en-US" dirty="0">
                <a:solidFill>
                  <a:srgbClr val="FFFFCC"/>
                </a:solidFill>
              </a:rPr>
              <a:t>to </a:t>
            </a:r>
            <a:r>
              <a:rPr lang="en-US" dirty="0" smtClean="0">
                <a:solidFill>
                  <a:srgbClr val="FFFFCC"/>
                </a:solidFill>
              </a:rPr>
              <a:t>be interesting </a:t>
            </a:r>
            <a:r>
              <a:rPr lang="en-US" dirty="0">
                <a:solidFill>
                  <a:srgbClr val="FFFFCC"/>
                </a:solidFill>
              </a:rPr>
              <a:t>in </a:t>
            </a:r>
            <a:r>
              <a:rPr lang="en-US" dirty="0" smtClean="0">
                <a:solidFill>
                  <a:srgbClr val="FFFFCC"/>
                </a:solidFill>
              </a:rPr>
              <a:t>3 months time? </a:t>
            </a:r>
          </a:p>
        </p:txBody>
      </p:sp>
    </p:spTree>
    <p:extLst>
      <p:ext uri="{BB962C8B-B14F-4D97-AF65-F5344CB8AC3E}">
        <p14:creationId xmlns:p14="http://schemas.microsoft.com/office/powerpoint/2010/main" val="200932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Design your own quiz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628800"/>
            <a:ext cx="8208912" cy="4968552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Start from here:    </a:t>
            </a:r>
            <a:r>
              <a:rPr lang="en-US" sz="2000" dirty="0" smtClean="0">
                <a:solidFill>
                  <a:srgbClr val="FFFFCC"/>
                </a:solidFill>
                <a:hlinkClick r:id="rId2"/>
              </a:rPr>
              <a:t>https</a:t>
            </a:r>
            <a:r>
              <a:rPr lang="en-US" sz="2000" dirty="0">
                <a:solidFill>
                  <a:srgbClr val="FFFFCC"/>
                </a:solidFill>
                <a:hlinkClick r:id="rId2"/>
              </a:rPr>
              <a:t>://getkahoot.com/</a:t>
            </a:r>
            <a:r>
              <a:rPr lang="en-US" sz="2000" dirty="0">
                <a:solidFill>
                  <a:srgbClr val="FFFFCC"/>
                </a:solidFill>
              </a:rPr>
              <a:t/>
            </a:r>
            <a:br>
              <a:rPr lang="en-US" sz="2000" dirty="0">
                <a:solidFill>
                  <a:srgbClr val="FFFFCC"/>
                </a:solidFill>
              </a:rPr>
            </a:br>
            <a:r>
              <a:rPr lang="fi-FI" sz="2400" dirty="0" smtClean="0">
                <a:solidFill>
                  <a:srgbClr val="FFFF00"/>
                </a:solidFill>
              </a:rPr>
              <a:t>Guide</a:t>
            </a:r>
            <a:r>
              <a:rPr lang="fi-FI" sz="2400" dirty="0">
                <a:solidFill>
                  <a:srgbClr val="FFFF00"/>
                </a:solidFill>
              </a:rPr>
              <a:t>: </a:t>
            </a:r>
            <a:r>
              <a:rPr lang="fi-FI" sz="2400" dirty="0" smtClean="0">
                <a:solidFill>
                  <a:srgbClr val="FFFF00"/>
                </a:solidFill>
              </a:rPr>
              <a:t>   </a:t>
            </a:r>
            <a:r>
              <a:rPr lang="fi-FI" sz="2000" dirty="0" smtClean="0">
                <a:hlinkClick r:id="rId3"/>
              </a:rPr>
              <a:t>https</a:t>
            </a:r>
            <a:r>
              <a:rPr lang="fi-FI" sz="2000" dirty="0">
                <a:hlinkClick r:id="rId3"/>
              </a:rPr>
              <a:t>://getkahoot.com/tutorials/Kahoot_Tutorials.pdf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C:\Users\glyki\AppData\Local\Microsoft\Windows\Temporary Internet Files\Content.IE5\MI3F1USX\Kahoot[2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677" y="2924943"/>
            <a:ext cx="6048672" cy="340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86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2420888"/>
            <a:ext cx="9144000" cy="4437112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Θέση περιεχομένου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2304256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64" y="2708920"/>
            <a:ext cx="3762604" cy="38884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08920"/>
            <a:ext cx="410214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references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46438" y="1484784"/>
            <a:ext cx="8208912" cy="2808311"/>
          </a:xfrm>
          <a:solidFill>
            <a:schemeClr val="bg1">
              <a:lumMod val="6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FF00"/>
                </a:solidFill>
                <a:hlinkClick r:id="rId2"/>
              </a:rPr>
              <a:t>http://edtechreview.in/news/586-kahoot-game-based-classroom-engagement-tool</a:t>
            </a:r>
            <a:endParaRPr lang="en-US" sz="1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FFFF00"/>
                </a:solidFill>
                <a:hlinkClick r:id="rId3"/>
              </a:rPr>
              <a:t>Entertainment Software Rating </a:t>
            </a:r>
            <a:r>
              <a:rPr lang="en-US" sz="1800" dirty="0" smtClean="0">
                <a:solidFill>
                  <a:srgbClr val="FFFF00"/>
                </a:solidFill>
                <a:hlinkClick r:id="rId3"/>
              </a:rPr>
              <a:t>Board</a:t>
            </a:r>
            <a:endParaRPr lang="en-US" sz="1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FFFF00"/>
                </a:solidFill>
                <a:hlinkClick r:id="rId4"/>
              </a:rPr>
              <a:t>http://</a:t>
            </a:r>
            <a:r>
              <a:rPr lang="en-US" sz="1800" dirty="0" smtClean="0">
                <a:solidFill>
                  <a:srgbClr val="FFFF00"/>
                </a:solidFill>
                <a:hlinkClick r:id="rId4"/>
              </a:rPr>
              <a:t>www.wired.co.uk/news/archive/2015-06/23/kahoot-gaming-education-platform-norway</a:t>
            </a:r>
            <a:endParaRPr lang="en-US" sz="1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FFFF00"/>
                </a:solidFill>
                <a:hlinkClick r:id="rId5"/>
              </a:rPr>
              <a:t>http://www.fractuslearning.com/2015/04/20/gamify-your-classroom-kahoot</a:t>
            </a:r>
            <a:r>
              <a:rPr lang="en-US" sz="1800" dirty="0" smtClean="0">
                <a:solidFill>
                  <a:srgbClr val="FFFF00"/>
                </a:solidFill>
                <a:hlinkClick r:id="rId5"/>
              </a:rPr>
              <a:t>/</a:t>
            </a:r>
            <a:endParaRPr lang="en-US" sz="1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FFFF00"/>
                </a:solidFill>
                <a:hlinkClick r:id="rId6"/>
              </a:rPr>
              <a:t>http://</a:t>
            </a:r>
            <a:r>
              <a:rPr lang="en-US" sz="1800" dirty="0" smtClean="0">
                <a:solidFill>
                  <a:srgbClr val="FFFF00"/>
                </a:solidFill>
                <a:hlinkClick r:id="rId6"/>
              </a:rPr>
              <a:t>www.mindcet.org/en/what-do-teachers-want-kahoots-secret-of-success</a:t>
            </a:r>
            <a:endParaRPr lang="en-US" sz="1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1800" dirty="0">
                <a:hlinkClick r:id="rId7"/>
              </a:rPr>
              <a:t>http://venturebeat.com/2010/03/30/game-based-marketing-takes-off-from-frequent-flyer-programs-to-social-media</a:t>
            </a:r>
            <a:r>
              <a:rPr lang="en-US" sz="1800" dirty="0" smtClean="0">
                <a:hlinkClick r:id="rId7"/>
              </a:rPr>
              <a:t>/</a:t>
            </a:r>
            <a:endParaRPr lang="en-US" sz="18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Τίτλος 1"/>
          <p:cNvSpPr txBox="1">
            <a:spLocks/>
          </p:cNvSpPr>
          <p:nvPr/>
        </p:nvSpPr>
        <p:spPr>
          <a:xfrm>
            <a:off x="446856" y="4437112"/>
            <a:ext cx="8229600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00"/>
                </a:solidFill>
              </a:rPr>
              <a:t>credits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467544" y="5517232"/>
            <a:ext cx="8208912" cy="86409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dirty="0">
                <a:solidFill>
                  <a:schemeClr val="tx2"/>
                </a:solidFill>
              </a:rPr>
              <a:t>Pictures taken </a:t>
            </a:r>
            <a:r>
              <a:rPr lang="en-US" sz="1900" dirty="0" smtClean="0">
                <a:solidFill>
                  <a:schemeClr val="tx2"/>
                </a:solidFill>
              </a:rPr>
              <a:t>from </a:t>
            </a:r>
            <a:r>
              <a:rPr lang="en-US" sz="1900" dirty="0" smtClean="0">
                <a:solidFill>
                  <a:srgbClr val="FFFFCC"/>
                </a:solidFill>
                <a:hlinkClick r:id="rId8"/>
              </a:rPr>
              <a:t>https</a:t>
            </a:r>
            <a:r>
              <a:rPr lang="en-US" sz="1900" dirty="0">
                <a:solidFill>
                  <a:srgbClr val="FFFFCC"/>
                </a:solidFill>
                <a:hlinkClick r:id="rId8"/>
              </a:rPr>
              <a:t>://getkahoot.com/</a:t>
            </a:r>
            <a:r>
              <a:rPr lang="en-US" sz="1900" dirty="0">
                <a:solidFill>
                  <a:srgbClr val="FFFFCC"/>
                </a:solidFill>
              </a:rPr>
              <a:t/>
            </a:r>
            <a:br>
              <a:rPr lang="en-US" sz="1900" dirty="0">
                <a:solidFill>
                  <a:srgbClr val="FFFFCC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9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MEDIA EDUCATION:</a:t>
            </a:r>
            <a:br>
              <a:rPr lang="en-US" sz="3200" dirty="0" smtClean="0">
                <a:solidFill>
                  <a:schemeClr val="bg1"/>
                </a:solidFill>
                <a:latin typeface="Berlin Sans FB" panose="020E0602020502020306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From passive consumers to active creators</a:t>
            </a:r>
            <a:endParaRPr lang="el-GR" sz="3200" dirty="0">
              <a:solidFill>
                <a:schemeClr val="bg1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573016"/>
            <a:ext cx="3168352" cy="121879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38" y="476672"/>
            <a:ext cx="792088" cy="61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8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 txBox="1">
            <a:spLocks/>
          </p:cNvSpPr>
          <p:nvPr/>
        </p:nvSpPr>
        <p:spPr>
          <a:xfrm>
            <a:off x="303280" y="116633"/>
            <a:ext cx="84582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b="1" dirty="0" smtClean="0">
                <a:solidFill>
                  <a:srgbClr val="FFFF00"/>
                </a:solidFill>
              </a:rPr>
              <a:t>In Education</a:t>
            </a:r>
            <a:endParaRPr lang="el-GR" sz="4800" b="1" dirty="0">
              <a:solidFill>
                <a:srgbClr val="FFFF00"/>
              </a:solidFill>
            </a:endParaRPr>
          </a:p>
        </p:txBody>
      </p:sp>
      <p:pic>
        <p:nvPicPr>
          <p:cNvPr id="1029" name="Picture 5" descr="C:\Users\glyki\AppData\Local\Microsoft\Windows\Temporary Internet Files\Content.IE5\7DOHR0BR\gamification-word-cloud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889" y="1052736"/>
            <a:ext cx="4168606" cy="406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Ορθογώνιο 12"/>
          <p:cNvSpPr/>
          <p:nvPr/>
        </p:nvSpPr>
        <p:spPr>
          <a:xfrm>
            <a:off x="393716" y="5442549"/>
            <a:ext cx="8568952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600" b="1" i="1" dirty="0"/>
              <a:t>If you </a:t>
            </a:r>
            <a:r>
              <a:rPr lang="en-US" sz="2600" b="1" i="1" dirty="0" smtClean="0"/>
              <a:t>turn a </a:t>
            </a:r>
            <a:r>
              <a:rPr lang="en-US" sz="2600" b="1" i="1" dirty="0"/>
              <a:t>school assignment into a </a:t>
            </a:r>
            <a:r>
              <a:rPr lang="en-US" sz="2600" b="1" i="1" dirty="0" smtClean="0"/>
              <a:t>game-like competition  </a:t>
            </a:r>
            <a:r>
              <a:rPr lang="en-US" sz="2800" b="1" i="1" dirty="0" smtClean="0">
                <a:sym typeface="Wingdings" panose="05000000000000000000" pitchFamily="2" charset="2"/>
              </a:rPr>
              <a:t>   </a:t>
            </a:r>
            <a:r>
              <a:rPr lang="en-US" sz="2800" b="1" i="1" dirty="0" smtClean="0"/>
              <a:t>kids </a:t>
            </a:r>
            <a:r>
              <a:rPr lang="en-US" sz="2800" b="1" i="1" dirty="0"/>
              <a:t>will become engaged with it. </a:t>
            </a:r>
          </a:p>
        </p:txBody>
      </p:sp>
    </p:spTree>
    <p:extLst>
      <p:ext uri="{BB962C8B-B14F-4D97-AF65-F5344CB8AC3E}">
        <p14:creationId xmlns:p14="http://schemas.microsoft.com/office/powerpoint/2010/main" val="392476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32352" y="5445224"/>
            <a:ext cx="8429128" cy="1080120"/>
          </a:xfrm>
          <a:solidFill>
            <a:srgbClr val="FFFFCC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900" b="1" i="1" dirty="0" smtClean="0"/>
              <a:t>The </a:t>
            </a:r>
            <a:r>
              <a:rPr lang="en-US" sz="1900" b="1" i="1" dirty="0"/>
              <a:t>time has come to </a:t>
            </a:r>
            <a:r>
              <a:rPr lang="en-US" sz="1900" b="1" i="1" dirty="0" smtClean="0"/>
              <a:t>  “</a:t>
            </a:r>
            <a:r>
              <a:rPr lang="en-US" sz="1900" b="1" i="1" dirty="0"/>
              <a:t>game-</a:t>
            </a:r>
            <a:r>
              <a:rPr lang="en-US" sz="1900" b="1" i="1" dirty="0" err="1"/>
              <a:t>ify</a:t>
            </a:r>
            <a:r>
              <a:rPr lang="en-US" sz="1900" b="1" i="1" dirty="0"/>
              <a:t>” </a:t>
            </a:r>
            <a:r>
              <a:rPr lang="en-US" sz="1900" b="1" i="1" dirty="0" smtClean="0"/>
              <a:t> all boring </a:t>
            </a:r>
            <a:r>
              <a:rPr lang="en-US" sz="1900" b="1" i="1" dirty="0"/>
              <a:t>industries so </a:t>
            </a:r>
            <a:r>
              <a:rPr lang="en-US" sz="1900" b="1" i="1" dirty="0" smtClean="0"/>
              <a:t>that users </a:t>
            </a:r>
            <a:r>
              <a:rPr lang="en-US" sz="1900" b="1" i="1" dirty="0"/>
              <a:t>will be motivated to use products and services </a:t>
            </a:r>
            <a:r>
              <a:rPr lang="en-US" sz="1900" b="1" i="1" dirty="0" smtClean="0"/>
              <a:t>because </a:t>
            </a:r>
            <a:r>
              <a:rPr lang="en-US" sz="1900" b="1" i="1" dirty="0"/>
              <a:t>they want to, not because they have to. </a:t>
            </a:r>
            <a:r>
              <a:rPr lang="en-US" sz="1900" b="1" i="1" dirty="0" smtClean="0"/>
              <a:t> (Game based marketing)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rgbClr val="002060"/>
                </a:solidFill>
              </a:rPr>
              <a:t>Gabe </a:t>
            </a:r>
            <a:r>
              <a:rPr lang="en-US" sz="2400" b="1" i="1" dirty="0" err="1">
                <a:solidFill>
                  <a:srgbClr val="002060"/>
                </a:solidFill>
              </a:rPr>
              <a:t>Zichermann</a:t>
            </a:r>
            <a:r>
              <a:rPr lang="en-US" sz="2400" b="1" i="1" dirty="0">
                <a:solidFill>
                  <a:srgbClr val="002060"/>
                </a:solidFill>
              </a:rPr>
              <a:t>, chief executive of </a:t>
            </a:r>
            <a:r>
              <a:rPr lang="en-US" sz="2400" b="1" i="1" dirty="0" err="1">
                <a:solidFill>
                  <a:srgbClr val="002060"/>
                </a:solidFill>
              </a:rPr>
              <a:t>beamME</a:t>
            </a:r>
            <a:endParaRPr lang="en-US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400" b="1" i="1" dirty="0" smtClean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9" name="Ορθογώνιο 8"/>
          <p:cNvSpPr/>
          <p:nvPr/>
        </p:nvSpPr>
        <p:spPr>
          <a:xfrm>
            <a:off x="332352" y="3423785"/>
            <a:ext cx="8429128" cy="52322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2800" b="1" i="1" dirty="0"/>
              <a:t>If you turn </a:t>
            </a:r>
            <a:r>
              <a:rPr lang="en-US" sz="2800" b="1" i="1" u="sng" dirty="0"/>
              <a:t>work</a:t>
            </a:r>
            <a:r>
              <a:rPr lang="en-US" sz="2800" b="1" i="1" dirty="0"/>
              <a:t> into </a:t>
            </a:r>
            <a:r>
              <a:rPr lang="en-US" sz="2800" b="1" i="1" dirty="0" smtClean="0"/>
              <a:t>game </a:t>
            </a:r>
            <a:r>
              <a:rPr lang="en-US" sz="2800" b="1" i="1" dirty="0" smtClean="0">
                <a:sym typeface="Wingdings" panose="05000000000000000000" pitchFamily="2" charset="2"/>
              </a:rPr>
              <a:t>  </a:t>
            </a:r>
            <a:r>
              <a:rPr lang="en-US" sz="2800" b="1" i="1" dirty="0" smtClean="0"/>
              <a:t>people </a:t>
            </a:r>
            <a:r>
              <a:rPr lang="en-US" sz="2800" b="1" i="1" dirty="0"/>
              <a:t>willingly </a:t>
            </a:r>
            <a:r>
              <a:rPr lang="en-US" sz="2800" b="1" i="1" u="sng" dirty="0"/>
              <a:t>do</a:t>
            </a:r>
            <a:r>
              <a:rPr lang="en-US" sz="2800" b="1" i="1" dirty="0"/>
              <a:t> it.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332352" y="4164090"/>
            <a:ext cx="8429128" cy="95410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2800" b="1" i="1" dirty="0"/>
              <a:t>If you add a rewards-based loyalty program to your </a:t>
            </a:r>
            <a:r>
              <a:rPr lang="en-US" sz="2800" b="1" i="1" u="sng" dirty="0" smtClean="0"/>
              <a:t>product</a:t>
            </a:r>
            <a:r>
              <a:rPr lang="en-US" sz="2800" b="1" i="1" dirty="0" smtClean="0"/>
              <a:t>  </a:t>
            </a:r>
            <a:r>
              <a:rPr lang="en-US" sz="2800" b="1" i="1" dirty="0" smtClean="0">
                <a:sym typeface="Wingdings" panose="05000000000000000000" pitchFamily="2" charset="2"/>
              </a:rPr>
              <a:t>   </a:t>
            </a:r>
            <a:r>
              <a:rPr lang="en-US" sz="2800" b="1" i="1" dirty="0" smtClean="0"/>
              <a:t>people </a:t>
            </a:r>
            <a:r>
              <a:rPr lang="en-US" sz="2800" b="1" i="1" dirty="0"/>
              <a:t>will </a:t>
            </a:r>
            <a:r>
              <a:rPr lang="en-US" sz="2800" b="1" i="1" u="sng" dirty="0"/>
              <a:t>choose it </a:t>
            </a:r>
            <a:r>
              <a:rPr lang="en-US" sz="2800" b="1" i="1" dirty="0"/>
              <a:t>over rivals. </a:t>
            </a:r>
          </a:p>
        </p:txBody>
      </p:sp>
      <p:sp>
        <p:nvSpPr>
          <p:cNvPr id="12" name="Rectangle 1"/>
          <p:cNvSpPr txBox="1">
            <a:spLocks/>
          </p:cNvSpPr>
          <p:nvPr/>
        </p:nvSpPr>
        <p:spPr>
          <a:xfrm>
            <a:off x="179512" y="5760"/>
            <a:ext cx="6912768" cy="12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FFFF00"/>
                </a:solidFill>
              </a:rPr>
              <a:t>In Marketing</a:t>
            </a:r>
            <a:endParaRPr lang="el-GR" sz="4800" b="1" dirty="0">
              <a:solidFill>
                <a:srgbClr val="FFFF00"/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 rot="20508681">
            <a:off x="179511" y="145591"/>
            <a:ext cx="1800200" cy="1440160"/>
            <a:chOff x="179512" y="-103133"/>
            <a:chExt cx="1800200" cy="1440160"/>
          </a:xfrm>
        </p:grpSpPr>
        <p:sp>
          <p:nvSpPr>
            <p:cNvPr id="2" name="Έκρηξη 1 1"/>
            <p:cNvSpPr/>
            <p:nvPr/>
          </p:nvSpPr>
          <p:spPr>
            <a:xfrm>
              <a:off x="179512" y="-103133"/>
              <a:ext cx="1800200" cy="1440160"/>
            </a:xfrm>
            <a:prstGeom prst="irregularSeal1">
              <a:avLst/>
            </a:prstGeom>
            <a:solidFill>
              <a:srgbClr val="C0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46263" y="353054"/>
              <a:ext cx="144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NEW</a:t>
              </a:r>
              <a:endParaRPr lang="el-GR" sz="3200" b="1" dirty="0">
                <a:solidFill>
                  <a:schemeClr val="bg1"/>
                </a:solidFill>
                <a:cs typeface="Aharoni" panose="02010803020104030203" pitchFamily="2" charset="-79"/>
              </a:endParaRPr>
            </a:p>
          </p:txBody>
        </p:sp>
      </p:grp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850430"/>
            <a:ext cx="1954223" cy="196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Ομάδα 9"/>
          <p:cNvGrpSpPr/>
          <p:nvPr/>
        </p:nvGrpSpPr>
        <p:grpSpPr>
          <a:xfrm>
            <a:off x="4719940" y="1429105"/>
            <a:ext cx="4372512" cy="4130725"/>
            <a:chOff x="1376820" y="1692319"/>
            <a:chExt cx="4372512" cy="4130725"/>
          </a:xfrm>
        </p:grpSpPr>
        <p:grpSp>
          <p:nvGrpSpPr>
            <p:cNvPr id="9" name="Ομάδα 8"/>
            <p:cNvGrpSpPr/>
            <p:nvPr/>
          </p:nvGrpSpPr>
          <p:grpSpPr>
            <a:xfrm>
              <a:off x="1376820" y="1692319"/>
              <a:ext cx="4372512" cy="4130725"/>
              <a:chOff x="2339752" y="2348880"/>
              <a:chExt cx="5544616" cy="4392488"/>
            </a:xfrm>
          </p:grpSpPr>
          <p:sp>
            <p:nvSpPr>
              <p:cNvPr id="2" name="Διάγραμμα ροής: Παραπομπή 1"/>
              <p:cNvSpPr/>
              <p:nvPr/>
            </p:nvSpPr>
            <p:spPr>
              <a:xfrm>
                <a:off x="2339752" y="2348880"/>
                <a:ext cx="5544616" cy="4392488"/>
              </a:xfrm>
              <a:prstGeom prst="flowChartConnector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3" name="Διάγραμμα ροής: Παραπομπή 2"/>
              <p:cNvSpPr/>
              <p:nvPr/>
            </p:nvSpPr>
            <p:spPr>
              <a:xfrm>
                <a:off x="3684080" y="3574018"/>
                <a:ext cx="3469803" cy="2681296"/>
              </a:xfrm>
              <a:prstGeom prst="flowChartConnec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Ορθογώνιο 4"/>
            <p:cNvSpPr/>
            <p:nvPr/>
          </p:nvSpPr>
          <p:spPr>
            <a:xfrm rot="1131307">
              <a:off x="3111055" y="3197589"/>
              <a:ext cx="168911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rgbClr val="002060"/>
                  </a:solidFill>
                </a:rPr>
                <a:t>media </a:t>
              </a:r>
              <a:r>
                <a:rPr lang="en-US" sz="2000" b="1" dirty="0">
                  <a:solidFill>
                    <a:srgbClr val="002060"/>
                  </a:solidFill>
                </a:rPr>
                <a:t>literacy</a:t>
              </a:r>
              <a:endParaRPr lang="el-GR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8" name="Ορθογώνιο 7"/>
            <p:cNvSpPr/>
            <p:nvPr/>
          </p:nvSpPr>
          <p:spPr>
            <a:xfrm rot="20865648">
              <a:off x="2918439" y="4437112"/>
              <a:ext cx="20743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information literacy</a:t>
              </a:r>
              <a:endParaRPr lang="el-GR" b="1" dirty="0">
                <a:solidFill>
                  <a:srgbClr val="7030A0"/>
                </a:solidFill>
              </a:endParaRPr>
            </a:p>
          </p:txBody>
        </p:sp>
        <p:sp>
          <p:nvSpPr>
            <p:cNvPr id="12" name="Ορθογώνιο 11"/>
            <p:cNvSpPr/>
            <p:nvPr/>
          </p:nvSpPr>
          <p:spPr>
            <a:xfrm rot="21131830">
              <a:off x="2832743" y="3905146"/>
              <a:ext cx="16834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</a:rPr>
                <a:t>digital literacy</a:t>
              </a:r>
              <a:endParaRPr lang="el-GR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14" name="Ορθογώνιο 13"/>
            <p:cNvSpPr/>
            <p:nvPr/>
          </p:nvSpPr>
          <p:spPr>
            <a:xfrm>
              <a:off x="2267744" y="2276872"/>
              <a:ext cx="194421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b="1" dirty="0" err="1" smtClean="0">
                  <a:solidFill>
                    <a:srgbClr val="C00000"/>
                  </a:solidFill>
                </a:rPr>
                <a:t>transliteracy</a:t>
              </a:r>
              <a:endParaRPr lang="el-GR" sz="26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5" name="Rectangle 1"/>
          <p:cNvSpPr txBox="1">
            <a:spLocks/>
          </p:cNvSpPr>
          <p:nvPr/>
        </p:nvSpPr>
        <p:spPr>
          <a:xfrm>
            <a:off x="404067" y="197768"/>
            <a:ext cx="84582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FFFF00"/>
                </a:solidFill>
              </a:rPr>
              <a:t>Transliteracy = “</a:t>
            </a:r>
            <a:r>
              <a:rPr lang="en-US" sz="4800" dirty="0" smtClean="0">
                <a:solidFill>
                  <a:srgbClr val="FFFF00"/>
                </a:solidFill>
              </a:rPr>
              <a:t>trans” </a:t>
            </a:r>
            <a:r>
              <a:rPr lang="en-US" sz="4800" dirty="0">
                <a:solidFill>
                  <a:srgbClr val="FFFF00"/>
                </a:solidFill>
              </a:rPr>
              <a:t>(across</a:t>
            </a:r>
            <a:r>
              <a:rPr lang="en-US" sz="4800" dirty="0" smtClean="0">
                <a:solidFill>
                  <a:srgbClr val="FFFF00"/>
                </a:solidFill>
              </a:rPr>
              <a:t>)+ "literacy</a:t>
            </a:r>
            <a:endParaRPr lang="el-GR" sz="4800" dirty="0">
              <a:solidFill>
                <a:srgbClr val="FFFF00"/>
              </a:solidFill>
            </a:endParaRPr>
          </a:p>
          <a:p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endParaRPr lang="el-GR" sz="4800" b="1" dirty="0">
              <a:solidFill>
                <a:srgbClr val="FFFF00"/>
              </a:solidFill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202028" y="903040"/>
            <a:ext cx="8480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CC"/>
                </a:solidFill>
              </a:rPr>
              <a:t>“the </a:t>
            </a:r>
            <a:r>
              <a:rPr lang="en-US" sz="2400" b="1" dirty="0">
                <a:solidFill>
                  <a:srgbClr val="FFFFCC"/>
                </a:solidFill>
              </a:rPr>
              <a:t>ability to </a:t>
            </a:r>
            <a:r>
              <a:rPr lang="en-US" sz="2400" b="1" u="sng" dirty="0">
                <a:solidFill>
                  <a:srgbClr val="FFFFCC"/>
                </a:solidFill>
              </a:rPr>
              <a:t>understand</a:t>
            </a:r>
            <a:r>
              <a:rPr lang="en-US" sz="2400" b="1" dirty="0">
                <a:solidFill>
                  <a:srgbClr val="FFFFCC"/>
                </a:solidFill>
              </a:rPr>
              <a:t> and </a:t>
            </a:r>
            <a:r>
              <a:rPr lang="en-US" sz="2400" b="1" u="sng" dirty="0">
                <a:solidFill>
                  <a:srgbClr val="FFFFCC"/>
                </a:solidFill>
              </a:rPr>
              <a:t>communicate </a:t>
            </a:r>
            <a:endParaRPr lang="en-US" sz="2400" b="1" u="sng" dirty="0" smtClean="0">
              <a:solidFill>
                <a:srgbClr val="FFFFCC"/>
              </a:solidFill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200112" y="2298720"/>
            <a:ext cx="442115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rgbClr val="FFFFCC"/>
              </a:solidFill>
            </a:endParaRPr>
          </a:p>
          <a:p>
            <a:r>
              <a:rPr lang="en-US" b="1" dirty="0" smtClean="0">
                <a:solidFill>
                  <a:srgbClr val="FFFFCC"/>
                </a:solidFill>
              </a:rPr>
              <a:t>across all communication of </a:t>
            </a:r>
            <a:r>
              <a:rPr lang="en-US" b="1" dirty="0">
                <a:solidFill>
                  <a:srgbClr val="FFFFCC"/>
                </a:solidFill>
              </a:rPr>
              <a:t>platforms, tools and </a:t>
            </a:r>
            <a:r>
              <a:rPr lang="en-US" b="1" dirty="0" smtClean="0">
                <a:solidFill>
                  <a:srgbClr val="FFFFCC"/>
                </a:solidFill>
              </a:rPr>
              <a:t>Media.” </a:t>
            </a:r>
          </a:p>
          <a:p>
            <a:r>
              <a:rPr lang="en-US" b="1" i="1" dirty="0" smtClean="0">
                <a:solidFill>
                  <a:srgbClr val="FFFFCC"/>
                </a:solidFill>
              </a:rPr>
              <a:t>Sue Thomas, Chris  Joseph  </a:t>
            </a:r>
            <a:r>
              <a:rPr lang="en-US" b="1" i="1" dirty="0">
                <a:solidFill>
                  <a:srgbClr val="FFFFCC"/>
                </a:solidFill>
              </a:rPr>
              <a:t>(</a:t>
            </a:r>
            <a:r>
              <a:rPr lang="en-US" b="1" i="1" dirty="0" err="1">
                <a:solidFill>
                  <a:srgbClr val="FFFFCC"/>
                </a:solidFill>
              </a:rPr>
              <a:t>wikipedia</a:t>
            </a:r>
            <a:r>
              <a:rPr lang="en-US" b="1" i="1" dirty="0">
                <a:solidFill>
                  <a:srgbClr val="FFFFCC"/>
                </a:solidFill>
              </a:rPr>
              <a:t>)</a:t>
            </a:r>
            <a:endParaRPr lang="el-GR" b="1" i="1" dirty="0">
              <a:solidFill>
                <a:srgbClr val="FFFFCC"/>
              </a:solidFill>
            </a:endParaRPr>
          </a:p>
        </p:txBody>
      </p:sp>
      <p:sp>
        <p:nvSpPr>
          <p:cNvPr id="17" name="Ορθογώνιο 16"/>
          <p:cNvSpPr/>
          <p:nvPr/>
        </p:nvSpPr>
        <p:spPr>
          <a:xfrm>
            <a:off x="202028" y="1556792"/>
            <a:ext cx="5096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CC"/>
                </a:solidFill>
              </a:rPr>
              <a:t>the </a:t>
            </a:r>
            <a:r>
              <a:rPr lang="en-US" sz="2400" b="1" dirty="0">
                <a:solidFill>
                  <a:srgbClr val="FFFFCC"/>
                </a:solidFill>
              </a:rPr>
              <a:t>ability to </a:t>
            </a:r>
            <a:r>
              <a:rPr lang="en-US" sz="2400" b="1" u="sng" dirty="0">
                <a:solidFill>
                  <a:srgbClr val="FFFFCC"/>
                </a:solidFill>
              </a:rPr>
              <a:t>read</a:t>
            </a:r>
            <a:r>
              <a:rPr lang="en-US" sz="2400" b="1" dirty="0">
                <a:solidFill>
                  <a:srgbClr val="FFFFCC"/>
                </a:solidFill>
              </a:rPr>
              <a:t>, </a:t>
            </a:r>
            <a:r>
              <a:rPr lang="en-US" sz="2400" b="1" u="sng" dirty="0">
                <a:solidFill>
                  <a:srgbClr val="FFFFCC"/>
                </a:solidFill>
              </a:rPr>
              <a:t>write</a:t>
            </a:r>
            <a:r>
              <a:rPr lang="en-US" sz="2400" b="1" dirty="0">
                <a:solidFill>
                  <a:srgbClr val="FFFFCC"/>
                </a:solidFill>
              </a:rPr>
              <a:t> and </a:t>
            </a:r>
            <a:r>
              <a:rPr lang="en-US" sz="2400" b="1" u="sng" dirty="0">
                <a:solidFill>
                  <a:srgbClr val="FFFFCC"/>
                </a:solidFill>
              </a:rPr>
              <a:t>interact</a:t>
            </a:r>
            <a:r>
              <a:rPr lang="en-US" sz="2400" b="1" dirty="0">
                <a:solidFill>
                  <a:srgbClr val="FFFFCC"/>
                </a:solidFill>
              </a:rPr>
              <a:t> </a:t>
            </a:r>
          </a:p>
        </p:txBody>
      </p:sp>
      <p:grpSp>
        <p:nvGrpSpPr>
          <p:cNvPr id="22" name="Ομάδα 21"/>
          <p:cNvGrpSpPr/>
          <p:nvPr/>
        </p:nvGrpSpPr>
        <p:grpSpPr>
          <a:xfrm>
            <a:off x="611560" y="4378510"/>
            <a:ext cx="2245285" cy="2253928"/>
            <a:chOff x="611560" y="4378510"/>
            <a:chExt cx="2245285" cy="2253928"/>
          </a:xfrm>
        </p:grpSpPr>
        <p:sp>
          <p:nvSpPr>
            <p:cNvPr id="18" name="Επεξήγηση με γραμμή 1 17"/>
            <p:cNvSpPr/>
            <p:nvPr/>
          </p:nvSpPr>
          <p:spPr>
            <a:xfrm>
              <a:off x="611560" y="4378510"/>
              <a:ext cx="2245285" cy="2253928"/>
            </a:xfrm>
            <a:prstGeom prst="borderCallout1">
              <a:avLst>
                <a:gd name="adj1" fmla="val -34872"/>
                <a:gd name="adj2" fmla="val 38952"/>
                <a:gd name="adj3" fmla="val -2073"/>
                <a:gd name="adj4" fmla="val 47661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altLang="el-GR" dirty="0" err="1">
                  <a:solidFill>
                    <a:schemeClr val="tx1"/>
                  </a:solidFill>
                  <a:latin typeface="Arial" charset="0"/>
                  <a:cs typeface="Arial" charset="0"/>
                </a:rPr>
                <a:t>signing</a:t>
              </a:r>
              <a:endParaRPr lang="el-GR" altLang="el-GR" dirty="0">
                <a:solidFill>
                  <a:schemeClr val="tx1"/>
                </a:solidFill>
                <a:latin typeface="Arial" charset="0"/>
                <a:cs typeface="Arial" charset="0"/>
              </a:endParaRPr>
            </a:p>
            <a:p>
              <a:pPr algn="ctr"/>
              <a:r>
                <a:rPr lang="el-GR" altLang="el-GR" dirty="0" err="1">
                  <a:solidFill>
                    <a:schemeClr val="tx1"/>
                  </a:solidFill>
                  <a:latin typeface="Arial" charset="0"/>
                  <a:cs typeface="Arial" charset="0"/>
                </a:rPr>
                <a:t>speaking</a:t>
              </a:r>
              <a:endParaRPr lang="el-GR" altLang="el-GR" dirty="0">
                <a:solidFill>
                  <a:schemeClr val="tx1"/>
                </a:solidFill>
                <a:latin typeface="Arial" charset="0"/>
                <a:cs typeface="Arial" charset="0"/>
              </a:endParaRPr>
            </a:p>
            <a:p>
              <a:pPr algn="ctr"/>
              <a:r>
                <a:rPr lang="el-GR" altLang="el-GR" dirty="0" err="1">
                  <a:solidFill>
                    <a:schemeClr val="tx1"/>
                  </a:solidFill>
                  <a:latin typeface="Arial" charset="0"/>
                  <a:cs typeface="Arial" charset="0"/>
                </a:rPr>
                <a:t>handwriting</a:t>
              </a:r>
              <a:endParaRPr lang="el-GR" altLang="el-GR" dirty="0">
                <a:solidFill>
                  <a:schemeClr val="tx1"/>
                </a:solidFill>
                <a:latin typeface="Arial" charset="0"/>
                <a:cs typeface="Arial" charset="0"/>
              </a:endParaRPr>
            </a:p>
            <a:p>
              <a:pPr algn="ctr"/>
              <a:r>
                <a:rPr lang="el-GR" altLang="el-GR" dirty="0" err="1">
                  <a:solidFill>
                    <a:schemeClr val="tx1"/>
                  </a:solidFill>
                  <a:latin typeface="Arial" charset="0"/>
                  <a:cs typeface="Arial" charset="0"/>
                </a:rPr>
                <a:t>print</a:t>
              </a:r>
              <a:endParaRPr lang="el-GR" altLang="el-GR" dirty="0">
                <a:solidFill>
                  <a:schemeClr val="tx1"/>
                </a:solidFill>
                <a:latin typeface="Arial" charset="0"/>
                <a:cs typeface="Arial" charset="0"/>
              </a:endParaRPr>
            </a:p>
            <a:p>
              <a:pPr algn="ctr"/>
              <a:r>
                <a:rPr lang="el-GR" altLang="el-GR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TV</a:t>
              </a:r>
            </a:p>
            <a:p>
              <a:pPr algn="ctr"/>
              <a:r>
                <a:rPr lang="en-US" altLang="el-GR" dirty="0" smtClean="0">
                  <a:solidFill>
                    <a:schemeClr val="tx1"/>
                  </a:solidFill>
                  <a:latin typeface="Arial" charset="0"/>
                  <a:cs typeface="Arial" charset="0"/>
                </a:rPr>
                <a:t>F</a:t>
              </a:r>
              <a:r>
                <a:rPr lang="el-GR" altLang="el-GR" dirty="0" err="1" smtClean="0">
                  <a:solidFill>
                    <a:schemeClr val="tx1"/>
                  </a:solidFill>
                  <a:latin typeface="Arial" charset="0"/>
                  <a:cs typeface="Arial" charset="0"/>
                </a:rPr>
                <a:t>ilm</a:t>
              </a:r>
              <a:endParaRPr lang="el-GR" altLang="el-GR" dirty="0">
                <a:solidFill>
                  <a:schemeClr val="tx1"/>
                </a:solidFill>
                <a:latin typeface="Arial" charset="0"/>
                <a:cs typeface="Arial" charset="0"/>
              </a:endParaRPr>
            </a:p>
            <a:p>
              <a:pPr algn="ctr"/>
              <a:r>
                <a:rPr lang="el-GR" altLang="el-GR" dirty="0" err="1">
                  <a:solidFill>
                    <a:schemeClr val="tx1"/>
                  </a:solidFill>
                  <a:latin typeface="Arial" charset="0"/>
                  <a:cs typeface="Arial" charset="0"/>
                </a:rPr>
                <a:t>digital</a:t>
              </a:r>
              <a:r>
                <a:rPr lang="el-GR" altLang="el-GR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 </a:t>
              </a:r>
              <a:r>
                <a:rPr lang="el-GR" altLang="el-GR" dirty="0" err="1" smtClean="0">
                  <a:solidFill>
                    <a:schemeClr val="tx1"/>
                  </a:solidFill>
                  <a:latin typeface="Arial" charset="0"/>
                  <a:cs typeface="Arial" charset="0"/>
                </a:rPr>
                <a:t>media</a:t>
              </a:r>
              <a:endParaRPr lang="en-US" altLang="el-GR" dirty="0" smtClean="0">
                <a:solidFill>
                  <a:schemeClr val="tx1"/>
                </a:solidFill>
                <a:latin typeface="Arial" charset="0"/>
                <a:cs typeface="Arial" charset="0"/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 charset="0"/>
                  <a:cs typeface="Arial" charset="0"/>
                </a:rPr>
                <a:t>Social media</a:t>
              </a:r>
              <a:endParaRPr lang="el-GR" dirty="0"/>
            </a:p>
          </p:txBody>
        </p:sp>
        <p:sp>
          <p:nvSpPr>
            <p:cNvPr id="19" name="Βέλος προς τα κάτω 18"/>
            <p:cNvSpPr/>
            <p:nvPr/>
          </p:nvSpPr>
          <p:spPr>
            <a:xfrm>
              <a:off x="814959" y="4493532"/>
              <a:ext cx="216024" cy="29079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1" name="Βέλος προς τα κάτω 20"/>
            <p:cNvSpPr/>
            <p:nvPr/>
          </p:nvSpPr>
          <p:spPr>
            <a:xfrm rot="10800000">
              <a:off x="709801" y="6211096"/>
              <a:ext cx="216024" cy="32179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0" name="Ορθογώνιο 19"/>
          <p:cNvSpPr/>
          <p:nvPr/>
        </p:nvSpPr>
        <p:spPr>
          <a:xfrm>
            <a:off x="4456875" y="5517232"/>
            <a:ext cx="46503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FFCC"/>
                </a:solidFill>
              </a:rPr>
              <a:t>a move </a:t>
            </a:r>
            <a:r>
              <a:rPr lang="en-US" b="1" i="1" dirty="0" smtClean="0">
                <a:solidFill>
                  <a:srgbClr val="FFFFCC"/>
                </a:solidFill>
              </a:rPr>
              <a:t>to unify media  and all </a:t>
            </a:r>
            <a:r>
              <a:rPr lang="en-US" b="1" i="1" dirty="0">
                <a:solidFill>
                  <a:srgbClr val="FFFFCC"/>
                </a:solidFill>
              </a:rPr>
              <a:t>literacies relevant to reading, writing, interaction and culture, both past and present</a:t>
            </a:r>
            <a:r>
              <a:rPr lang="en-US" sz="2400" b="1" i="1" dirty="0" smtClean="0">
                <a:solidFill>
                  <a:srgbClr val="FFFFCC"/>
                </a:solidFill>
              </a:rPr>
              <a:t>.</a:t>
            </a:r>
            <a:endParaRPr lang="en-US" sz="2400" b="1" i="1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Gamification-usage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55976" y="1532654"/>
            <a:ext cx="4330824" cy="4705003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To teach</a:t>
            </a:r>
          </a:p>
          <a:p>
            <a:r>
              <a:rPr lang="en-US" dirty="0" smtClean="0">
                <a:solidFill>
                  <a:srgbClr val="FFFFCC"/>
                </a:solidFill>
              </a:rPr>
              <a:t>To persuade </a:t>
            </a:r>
          </a:p>
          <a:p>
            <a:r>
              <a:rPr lang="en-US" dirty="0" smtClean="0">
                <a:solidFill>
                  <a:srgbClr val="FFFFCC"/>
                </a:solidFill>
              </a:rPr>
              <a:t>To motivate </a:t>
            </a:r>
          </a:p>
          <a:p>
            <a:r>
              <a:rPr lang="en-US" dirty="0" smtClean="0">
                <a:solidFill>
                  <a:srgbClr val="FFFFCC"/>
                </a:solidFill>
              </a:rPr>
              <a:t>To </a:t>
            </a:r>
            <a:r>
              <a:rPr lang="en-US" dirty="0">
                <a:solidFill>
                  <a:srgbClr val="FFFFCC"/>
                </a:solidFill>
              </a:rPr>
              <a:t>engage </a:t>
            </a:r>
            <a:endParaRPr lang="en-US" dirty="0" smtClean="0">
              <a:solidFill>
                <a:srgbClr val="FFFFCC"/>
              </a:solidFill>
            </a:endParaRPr>
          </a:p>
          <a:p>
            <a:r>
              <a:rPr lang="en-US" dirty="0" smtClean="0">
                <a:solidFill>
                  <a:srgbClr val="FFFFCC"/>
                </a:solidFill>
              </a:rPr>
              <a:t>To create excitement</a:t>
            </a:r>
          </a:p>
          <a:p>
            <a:r>
              <a:rPr lang="en-US" dirty="0" smtClean="0">
                <a:solidFill>
                  <a:srgbClr val="FFFFCC"/>
                </a:solidFill>
              </a:rPr>
              <a:t>To educate immersing in </a:t>
            </a:r>
            <a:r>
              <a:rPr lang="en-US" dirty="0">
                <a:solidFill>
                  <a:srgbClr val="FFFFCC"/>
                </a:solidFill>
              </a:rPr>
              <a:t>your </a:t>
            </a:r>
            <a:r>
              <a:rPr lang="en-US" dirty="0" smtClean="0">
                <a:solidFill>
                  <a:srgbClr val="FFFFCC"/>
                </a:solidFill>
              </a:rPr>
              <a:t>message</a:t>
            </a:r>
          </a:p>
          <a:p>
            <a:r>
              <a:rPr lang="en-US" dirty="0" smtClean="0">
                <a:solidFill>
                  <a:srgbClr val="FFFFCC"/>
                </a:solidFill>
              </a:rPr>
              <a:t>To spark </a:t>
            </a:r>
            <a:r>
              <a:rPr lang="en-US" dirty="0">
                <a:solidFill>
                  <a:srgbClr val="FFFFCC"/>
                </a:solidFill>
              </a:rPr>
              <a:t>creativity</a:t>
            </a:r>
            <a:endParaRPr lang="el-GR" dirty="0">
              <a:solidFill>
                <a:srgbClr val="FFFFCC"/>
              </a:solidFill>
            </a:endParaRP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περιεχομένου 2"/>
          <p:cNvSpPr txBox="1">
            <a:spLocks/>
          </p:cNvSpPr>
          <p:nvPr/>
        </p:nvSpPr>
        <p:spPr>
          <a:xfrm>
            <a:off x="467544" y="1579241"/>
            <a:ext cx="3672408" cy="46805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FFC000"/>
                </a:solidFill>
              </a:rPr>
              <a:t>a powerful medium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 smtClean="0">
              <a:solidFill>
                <a:srgbClr val="FFC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FFC000"/>
                </a:solidFill>
              </a:rPr>
              <a:t>a Communication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FFC000"/>
                </a:solidFill>
              </a:rPr>
              <a:t>                         tool </a:t>
            </a:r>
            <a:endParaRPr lang="el-GR" b="1" dirty="0" smtClean="0">
              <a:solidFill>
                <a:srgbClr val="FFC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197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Gamification-benefits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628800"/>
            <a:ext cx="8208912" cy="4968552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FFFCC"/>
                </a:solidFill>
              </a:rPr>
              <a:t>Communicating</a:t>
            </a:r>
          </a:p>
          <a:p>
            <a:r>
              <a:rPr lang="en-US" dirty="0">
                <a:solidFill>
                  <a:srgbClr val="FFFFCC"/>
                </a:solidFill>
              </a:rPr>
              <a:t>Sharing </a:t>
            </a:r>
            <a:r>
              <a:rPr lang="en-US" dirty="0" smtClean="0">
                <a:solidFill>
                  <a:srgbClr val="FFFFCC"/>
                </a:solidFill>
              </a:rPr>
              <a:t>info/ calling to action</a:t>
            </a:r>
            <a:endParaRPr lang="en-US" dirty="0">
              <a:solidFill>
                <a:srgbClr val="FFFFCC"/>
              </a:solidFill>
            </a:endParaRPr>
          </a:p>
          <a:p>
            <a:r>
              <a:rPr lang="en-US" dirty="0">
                <a:solidFill>
                  <a:srgbClr val="FFFFCC"/>
                </a:solidFill>
              </a:rPr>
              <a:t>Conveying </a:t>
            </a:r>
            <a:r>
              <a:rPr lang="en-US" dirty="0" smtClean="0">
                <a:solidFill>
                  <a:srgbClr val="FFFFCC"/>
                </a:solidFill>
              </a:rPr>
              <a:t>messages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smtClean="0">
                <a:solidFill>
                  <a:srgbClr val="FFFFCC"/>
                </a:solidFill>
              </a:rPr>
              <a:t>(objectives </a:t>
            </a:r>
            <a:r>
              <a:rPr lang="en-US" dirty="0">
                <a:solidFill>
                  <a:srgbClr val="FFFFCC"/>
                </a:solidFill>
              </a:rPr>
              <a:t>and the best way to achieve </a:t>
            </a:r>
            <a:r>
              <a:rPr lang="en-US" dirty="0" smtClean="0">
                <a:solidFill>
                  <a:srgbClr val="FFFFCC"/>
                </a:solidFill>
              </a:rPr>
              <a:t>them).</a:t>
            </a:r>
          </a:p>
          <a:p>
            <a:endParaRPr lang="en-US" dirty="0">
              <a:solidFill>
                <a:srgbClr val="FFFFCC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FFFCC"/>
                </a:solidFill>
              </a:rPr>
              <a:t>learning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CC"/>
                </a:solidFill>
              </a:rPr>
              <a:t>Not </a:t>
            </a:r>
            <a:r>
              <a:rPr lang="en-US" dirty="0">
                <a:solidFill>
                  <a:srgbClr val="FFFFCC"/>
                </a:solidFill>
              </a:rPr>
              <a:t>doing well on a game </a:t>
            </a:r>
            <a:r>
              <a:rPr lang="en-US" dirty="0" smtClean="0">
                <a:solidFill>
                  <a:srgbClr val="FFFFCC"/>
                </a:solidFill>
              </a:rPr>
              <a:t>is </a:t>
            </a:r>
            <a:r>
              <a:rPr lang="en-US" b="1" dirty="0" smtClean="0">
                <a:solidFill>
                  <a:srgbClr val="FFFFCC"/>
                </a:solidFill>
              </a:rPr>
              <a:t>not failure </a:t>
            </a:r>
            <a:r>
              <a:rPr lang="en-US" dirty="0">
                <a:solidFill>
                  <a:srgbClr val="FFFFCC"/>
                </a:solidFill>
              </a:rPr>
              <a:t>in a gamified world. </a:t>
            </a:r>
            <a:r>
              <a:rPr lang="en-US" dirty="0" smtClean="0">
                <a:solidFill>
                  <a:srgbClr val="FFFFCC"/>
                </a:solidFill>
              </a:rPr>
              <a:t>It is the </a:t>
            </a:r>
            <a:r>
              <a:rPr lang="en-US" b="1" dirty="0" smtClean="0">
                <a:solidFill>
                  <a:srgbClr val="FFFFCC"/>
                </a:solidFill>
              </a:rPr>
              <a:t>gateway</a:t>
            </a:r>
            <a:r>
              <a:rPr lang="en-US" dirty="0" smtClean="0">
                <a:solidFill>
                  <a:srgbClr val="FFFFCC"/>
                </a:solidFill>
              </a:rPr>
              <a:t> into</a:t>
            </a:r>
            <a:r>
              <a:rPr lang="en-US" dirty="0">
                <a:solidFill>
                  <a:srgbClr val="FFFFCC"/>
                </a:solidFill>
              </a:rPr>
              <a:t> </a:t>
            </a:r>
            <a:r>
              <a:rPr lang="en-US" dirty="0" smtClean="0">
                <a:solidFill>
                  <a:srgbClr val="FFFFCC"/>
                </a:solidFill>
              </a:rPr>
              <a:t>learning.</a:t>
            </a:r>
            <a:endParaRPr lang="en-US" dirty="0">
              <a:solidFill>
                <a:srgbClr val="FFFFCC"/>
              </a:solidFill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012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Gamification </a:t>
            </a:r>
            <a:r>
              <a:rPr lang="en-US" dirty="0">
                <a:solidFill>
                  <a:srgbClr val="FFFF00"/>
                </a:solidFill>
              </a:rPr>
              <a:t>motivators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08512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rgbClr val="FFFFCC"/>
                </a:solidFill>
              </a:rPr>
              <a:t>Competition: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smtClean="0">
                <a:solidFill>
                  <a:srgbClr val="FFFFCC"/>
                </a:solidFill>
              </a:rPr>
              <a:t>    </a:t>
            </a:r>
            <a:r>
              <a:rPr lang="en-US" sz="2200" dirty="0" smtClean="0">
                <a:solidFill>
                  <a:srgbClr val="FFFFCC"/>
                </a:solidFill>
              </a:rPr>
              <a:t>How </a:t>
            </a:r>
            <a:r>
              <a:rPr lang="en-US" sz="2200" dirty="0">
                <a:solidFill>
                  <a:srgbClr val="FFFFCC"/>
                </a:solidFill>
              </a:rPr>
              <a:t>can I </a:t>
            </a:r>
            <a:r>
              <a:rPr lang="en-US" sz="2200" dirty="0" smtClean="0">
                <a:solidFill>
                  <a:srgbClr val="FFFFCC"/>
                </a:solidFill>
              </a:rPr>
              <a:t>be better </a:t>
            </a:r>
            <a:r>
              <a:rPr lang="en-US" sz="2200" dirty="0">
                <a:solidFill>
                  <a:srgbClr val="FFFFCC"/>
                </a:solidFill>
              </a:rPr>
              <a:t>than </a:t>
            </a:r>
            <a:r>
              <a:rPr lang="en-US" sz="2200" dirty="0" smtClean="0">
                <a:solidFill>
                  <a:srgbClr val="FFFFCC"/>
                </a:solidFill>
              </a:rPr>
              <a:t>others?</a:t>
            </a:r>
            <a:endParaRPr lang="el-GR" sz="2200" dirty="0">
              <a:solidFill>
                <a:srgbClr val="FFFFCC"/>
              </a:solidFill>
            </a:endParaRPr>
          </a:p>
          <a:p>
            <a:pPr lvl="0"/>
            <a:r>
              <a:rPr lang="en-US" b="1" dirty="0">
                <a:solidFill>
                  <a:srgbClr val="FFFFCC"/>
                </a:solidFill>
              </a:rPr>
              <a:t>Mastery: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smtClean="0">
                <a:solidFill>
                  <a:srgbClr val="FFFFCC"/>
                </a:solidFill>
              </a:rPr>
              <a:t>            </a:t>
            </a:r>
            <a:r>
              <a:rPr lang="en-US" sz="2200" dirty="0" smtClean="0">
                <a:solidFill>
                  <a:srgbClr val="FFFFCC"/>
                </a:solidFill>
              </a:rPr>
              <a:t>How </a:t>
            </a:r>
            <a:r>
              <a:rPr lang="en-US" sz="2200" dirty="0">
                <a:solidFill>
                  <a:srgbClr val="FFFFCC"/>
                </a:solidFill>
              </a:rPr>
              <a:t>good can I </a:t>
            </a:r>
            <a:r>
              <a:rPr lang="en-US" sz="2200" dirty="0" smtClean="0">
                <a:solidFill>
                  <a:srgbClr val="FFFFCC"/>
                </a:solidFill>
              </a:rPr>
              <a:t>be </a:t>
            </a:r>
            <a:r>
              <a:rPr lang="en-US" sz="2200" dirty="0">
                <a:solidFill>
                  <a:srgbClr val="FFFFCC"/>
                </a:solidFill>
              </a:rPr>
              <a:t>at this?</a:t>
            </a:r>
            <a:endParaRPr lang="el-GR" sz="2200" dirty="0">
              <a:solidFill>
                <a:srgbClr val="FFFFCC"/>
              </a:solidFill>
            </a:endParaRPr>
          </a:p>
          <a:p>
            <a:pPr lvl="0"/>
            <a:r>
              <a:rPr lang="en-US" b="1" dirty="0">
                <a:solidFill>
                  <a:srgbClr val="FFFFCC"/>
                </a:solidFill>
              </a:rPr>
              <a:t>Learning: </a:t>
            </a:r>
            <a:r>
              <a:rPr lang="en-US" b="1" dirty="0" smtClean="0">
                <a:solidFill>
                  <a:srgbClr val="FFFFCC"/>
                </a:solidFill>
              </a:rPr>
              <a:t>            </a:t>
            </a:r>
            <a:r>
              <a:rPr lang="en-US" sz="2200" dirty="0" smtClean="0">
                <a:solidFill>
                  <a:srgbClr val="FFFFCC"/>
                </a:solidFill>
              </a:rPr>
              <a:t>How </a:t>
            </a:r>
            <a:r>
              <a:rPr lang="en-US" sz="2200" dirty="0">
                <a:solidFill>
                  <a:srgbClr val="FFFFCC"/>
                </a:solidFill>
              </a:rPr>
              <a:t>can I </a:t>
            </a:r>
            <a:r>
              <a:rPr lang="en-US" sz="2200" dirty="0" smtClean="0">
                <a:solidFill>
                  <a:srgbClr val="FFFFCC"/>
                </a:solidFill>
              </a:rPr>
              <a:t>elevate my </a:t>
            </a:r>
            <a:r>
              <a:rPr lang="en-US" sz="2200" dirty="0">
                <a:solidFill>
                  <a:srgbClr val="FFFFCC"/>
                </a:solidFill>
              </a:rPr>
              <a:t>knowledge?</a:t>
            </a:r>
            <a:endParaRPr lang="el-GR" sz="2200" dirty="0">
              <a:solidFill>
                <a:srgbClr val="FFFFCC"/>
              </a:solidFill>
            </a:endParaRPr>
          </a:p>
          <a:p>
            <a:pPr lvl="0"/>
            <a:r>
              <a:rPr lang="en-US" b="1" dirty="0">
                <a:solidFill>
                  <a:srgbClr val="FFFFCC"/>
                </a:solidFill>
              </a:rPr>
              <a:t>Achievement: </a:t>
            </a:r>
            <a:r>
              <a:rPr lang="en-US" b="1" dirty="0" smtClean="0">
                <a:solidFill>
                  <a:srgbClr val="FFFFCC"/>
                </a:solidFill>
              </a:rPr>
              <a:t>   </a:t>
            </a:r>
            <a:r>
              <a:rPr lang="en-US" sz="2200" dirty="0" smtClean="0">
                <a:solidFill>
                  <a:srgbClr val="FFFFCC"/>
                </a:solidFill>
              </a:rPr>
              <a:t>How </a:t>
            </a:r>
            <a:r>
              <a:rPr lang="en-US" sz="2200" dirty="0">
                <a:solidFill>
                  <a:srgbClr val="FFFFCC"/>
                </a:solidFill>
              </a:rPr>
              <a:t>will </a:t>
            </a:r>
            <a:r>
              <a:rPr lang="en-US" sz="2200" dirty="0" smtClean="0">
                <a:solidFill>
                  <a:srgbClr val="FFFFCC"/>
                </a:solidFill>
              </a:rPr>
              <a:t>I feel </a:t>
            </a:r>
            <a:r>
              <a:rPr lang="en-US" sz="2200" dirty="0">
                <a:solidFill>
                  <a:srgbClr val="FFFFCC"/>
                </a:solidFill>
              </a:rPr>
              <a:t>to </a:t>
            </a:r>
            <a:r>
              <a:rPr lang="en-US" sz="2200" dirty="0" smtClean="0">
                <a:solidFill>
                  <a:srgbClr val="FFFFCC"/>
                </a:solidFill>
              </a:rPr>
              <a:t>win again?</a:t>
            </a:r>
            <a:endParaRPr lang="el-GR" sz="2200" dirty="0">
              <a:solidFill>
                <a:srgbClr val="FFFFCC"/>
              </a:solidFill>
            </a:endParaRPr>
          </a:p>
          <a:p>
            <a:pPr lvl="0"/>
            <a:r>
              <a:rPr lang="en-US" b="1" dirty="0">
                <a:solidFill>
                  <a:srgbClr val="FFFFCC"/>
                </a:solidFill>
              </a:rPr>
              <a:t>Status: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smtClean="0">
                <a:solidFill>
                  <a:srgbClr val="FFFFCC"/>
                </a:solidFill>
              </a:rPr>
              <a:t>                </a:t>
            </a:r>
            <a:r>
              <a:rPr lang="en-US" sz="2200" dirty="0" smtClean="0">
                <a:solidFill>
                  <a:srgbClr val="FFFFCC"/>
                </a:solidFill>
              </a:rPr>
              <a:t>How good will I look after winning?</a:t>
            </a:r>
            <a:endParaRPr lang="el-GR" sz="2200" dirty="0">
              <a:solidFill>
                <a:srgbClr val="FFFFCC"/>
              </a:solidFill>
            </a:endParaRPr>
          </a:p>
          <a:p>
            <a:pPr lvl="0"/>
            <a:r>
              <a:rPr lang="en-US" b="1" dirty="0">
                <a:solidFill>
                  <a:srgbClr val="FFFFCC"/>
                </a:solidFill>
              </a:rPr>
              <a:t>Sociability: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smtClean="0">
                <a:solidFill>
                  <a:srgbClr val="FFFFCC"/>
                </a:solidFill>
              </a:rPr>
              <a:t>        </a:t>
            </a:r>
            <a:r>
              <a:rPr lang="en-US" sz="2000" dirty="0" smtClean="0">
                <a:solidFill>
                  <a:srgbClr val="FFFFCC"/>
                </a:solidFill>
              </a:rPr>
              <a:t>How </a:t>
            </a:r>
            <a:r>
              <a:rPr lang="en-US" sz="2000" dirty="0">
                <a:solidFill>
                  <a:srgbClr val="FFFFCC"/>
                </a:solidFill>
              </a:rPr>
              <a:t>can I connect more closely with my team?</a:t>
            </a:r>
            <a:endParaRPr lang="el-GR" sz="2000" dirty="0">
              <a:solidFill>
                <a:srgbClr val="FFFFCC"/>
              </a:solidFill>
            </a:endParaRPr>
          </a:p>
          <a:p>
            <a:pPr lvl="0"/>
            <a:r>
              <a:rPr lang="en-US" b="1" dirty="0" smtClean="0">
                <a:solidFill>
                  <a:srgbClr val="FFFFCC"/>
                </a:solidFill>
              </a:rPr>
              <a:t>Partnership:       </a:t>
            </a:r>
            <a:r>
              <a:rPr lang="en-US" sz="2000" dirty="0" smtClean="0">
                <a:solidFill>
                  <a:srgbClr val="FFFFCC"/>
                </a:solidFill>
              </a:rPr>
              <a:t>How </a:t>
            </a:r>
            <a:r>
              <a:rPr lang="en-US" sz="2000" dirty="0">
                <a:solidFill>
                  <a:srgbClr val="FFFFCC"/>
                </a:solidFill>
              </a:rPr>
              <a:t>can I contribute to </a:t>
            </a:r>
            <a:r>
              <a:rPr lang="en-US" sz="2000" dirty="0" smtClean="0">
                <a:solidFill>
                  <a:srgbClr val="FFFFCC"/>
                </a:solidFill>
              </a:rPr>
              <a:t>my team improvement?</a:t>
            </a:r>
            <a:endParaRPr lang="el-GR" sz="2000" dirty="0">
              <a:solidFill>
                <a:srgbClr val="FFFFCC"/>
              </a:solidFill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659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How does it work?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508103" y="1556792"/>
            <a:ext cx="3045025" cy="3312368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C000"/>
                </a:solidFill>
              </a:rPr>
              <a:t>Stickier</a:t>
            </a:r>
          </a:p>
          <a:p>
            <a:pPr marL="0" indent="0">
              <a:buNone/>
            </a:pPr>
            <a:r>
              <a:rPr lang="en-US" sz="1900" b="1" i="1" dirty="0" smtClean="0">
                <a:solidFill>
                  <a:srgbClr val="FFFFCC"/>
                </a:solidFill>
              </a:rPr>
              <a:t>through the use of gaming techniques</a:t>
            </a:r>
            <a:endParaRPr lang="en-US" sz="1900" b="1" i="1" dirty="0">
              <a:solidFill>
                <a:srgbClr val="FFFFCC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467544" y="5085184"/>
            <a:ext cx="7992888" cy="12003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/>
              <a:t>When it also educates audience </a:t>
            </a:r>
          </a:p>
          <a:p>
            <a:pPr algn="ctr"/>
            <a:r>
              <a:rPr lang="en-US" sz="2400" b="1" i="1" dirty="0" smtClean="0"/>
              <a:t>about </a:t>
            </a:r>
            <a:r>
              <a:rPr lang="en-US" sz="2400" b="1" i="1" dirty="0"/>
              <a:t>the </a:t>
            </a:r>
            <a:r>
              <a:rPr lang="en-US" sz="2400" b="1" i="1" dirty="0" smtClean="0"/>
              <a:t>latest information</a:t>
            </a:r>
          </a:p>
          <a:p>
            <a:pPr algn="ctr"/>
            <a:r>
              <a:rPr lang="en-US" sz="2400" b="1" i="1" dirty="0" smtClean="0"/>
              <a:t> </a:t>
            </a:r>
            <a:r>
              <a:rPr lang="en-US" sz="2400" b="1" i="1" dirty="0"/>
              <a:t>it’s a </a:t>
            </a:r>
            <a:r>
              <a:rPr lang="en-US" sz="2400" b="1" i="1" dirty="0" smtClean="0"/>
              <a:t>win/win</a:t>
            </a:r>
            <a:endParaRPr lang="el-GR" sz="2400" b="1" i="1" dirty="0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467542" y="1556792"/>
            <a:ext cx="2904187" cy="345638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b="1" dirty="0" smtClean="0">
                <a:solidFill>
                  <a:srgbClr val="FFC000"/>
                </a:solidFill>
              </a:rPr>
              <a:t>content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FFC000"/>
                </a:solidFill>
              </a:rPr>
              <a:t>or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FFFFCC"/>
                </a:solidFill>
              </a:rPr>
              <a:t>      </a:t>
            </a:r>
            <a:r>
              <a:rPr lang="en-US" b="1" dirty="0" smtClean="0">
                <a:solidFill>
                  <a:srgbClr val="FFC000"/>
                </a:solidFill>
              </a:rPr>
              <a:t>message</a:t>
            </a:r>
            <a:r>
              <a:rPr lang="en-US" b="1" dirty="0" smtClean="0">
                <a:solidFill>
                  <a:srgbClr val="FFFFCC"/>
                </a:solidFill>
              </a:rPr>
              <a:t> 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FFFFCC"/>
                </a:solidFill>
              </a:rPr>
              <a:t>even if complex</a:t>
            </a:r>
            <a:r>
              <a:rPr lang="en-US" dirty="0" smtClean="0"/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grpSp>
        <p:nvGrpSpPr>
          <p:cNvPr id="8" name="Ομάδα 7"/>
          <p:cNvGrpSpPr/>
          <p:nvPr/>
        </p:nvGrpSpPr>
        <p:grpSpPr>
          <a:xfrm>
            <a:off x="3455876" y="2620811"/>
            <a:ext cx="2016224" cy="1256337"/>
            <a:chOff x="3455876" y="2620811"/>
            <a:chExt cx="2016224" cy="1256337"/>
          </a:xfrm>
        </p:grpSpPr>
        <p:sp>
          <p:nvSpPr>
            <p:cNvPr id="7" name="Ραβδωτό δεξιό βέλος 6"/>
            <p:cNvSpPr/>
            <p:nvPr/>
          </p:nvSpPr>
          <p:spPr>
            <a:xfrm>
              <a:off x="3455876" y="2620811"/>
              <a:ext cx="2016224" cy="1256337"/>
            </a:xfrm>
            <a:prstGeom prst="striped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79912" y="2925813"/>
              <a:ext cx="1296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gets</a:t>
              </a:r>
              <a:endParaRPr lang="el-GR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9747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0EC3AA-8587-4084-A1A3-146722D7D7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992</Words>
  <Application>Microsoft Office PowerPoint</Application>
  <PresentationFormat>Προβολή στην οθόνη (4:3)</PresentationFormat>
  <Paragraphs>236</Paragraphs>
  <Slides>26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7" baseType="lpstr">
      <vt:lpstr>Θέμα του Office</vt:lpstr>
      <vt:lpstr>Gamify Your Message </vt:lpstr>
      <vt:lpstr>Gamification </vt:lpstr>
      <vt:lpstr>Παρουσίαση του PowerPoint</vt:lpstr>
      <vt:lpstr>Παρουσίαση του PowerPoint</vt:lpstr>
      <vt:lpstr>Παρουσίαση του PowerPoint</vt:lpstr>
      <vt:lpstr>Gamification-usage</vt:lpstr>
      <vt:lpstr>Gamification-benefits</vt:lpstr>
      <vt:lpstr>Gamification motivators</vt:lpstr>
      <vt:lpstr>How does it work?</vt:lpstr>
      <vt:lpstr>Why is gamification effective? </vt:lpstr>
      <vt:lpstr>Gamification </vt:lpstr>
      <vt:lpstr>Gamifying your message</vt:lpstr>
      <vt:lpstr>Important!</vt:lpstr>
      <vt:lpstr> The tool:  Kahoot! </vt:lpstr>
      <vt:lpstr>what is it?</vt:lpstr>
      <vt:lpstr>pros</vt:lpstr>
      <vt:lpstr> The audience/target </vt:lpstr>
      <vt:lpstr>Who can use it?</vt:lpstr>
      <vt:lpstr>Designing your own quiz Step 1:   Why?</vt:lpstr>
      <vt:lpstr>Step 2: User Profile </vt:lpstr>
      <vt:lpstr>Step 3: The questions</vt:lpstr>
      <vt:lpstr>Step 4: play &amp; test</vt:lpstr>
      <vt:lpstr>Design your own quiz</vt:lpstr>
      <vt:lpstr>Παρουσίαση του PowerPoint</vt:lpstr>
      <vt:lpstr>references</vt:lpstr>
      <vt:lpstr>MEDIA EDUCATION: From passive consumers to active creators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2016-02-14T10:42:42Z</dcterms:created>
  <dcterms:modified xsi:type="dcterms:W3CDTF">2016-04-26T08:18:49Z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TC101671179990</vt:lpwstr>
  </property>
</Properties>
</file>