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1"/>
  </p:notesMasterIdLst>
  <p:sldIdLst>
    <p:sldId id="256" r:id="rId2"/>
    <p:sldId id="313" r:id="rId3"/>
    <p:sldId id="281" r:id="rId4"/>
    <p:sldId id="297" r:id="rId5"/>
    <p:sldId id="278" r:id="rId6"/>
    <p:sldId id="302" r:id="rId7"/>
    <p:sldId id="282" r:id="rId8"/>
    <p:sldId id="303" r:id="rId9"/>
    <p:sldId id="283" r:id="rId10"/>
    <p:sldId id="284" r:id="rId11"/>
    <p:sldId id="274" r:id="rId12"/>
    <p:sldId id="275" r:id="rId13"/>
    <p:sldId id="288" r:id="rId14"/>
    <p:sldId id="271" r:id="rId15"/>
    <p:sldId id="260" r:id="rId16"/>
    <p:sldId id="315" r:id="rId17"/>
    <p:sldId id="320" r:id="rId18"/>
    <p:sldId id="321" r:id="rId19"/>
    <p:sldId id="312" r:id="rId20"/>
    <p:sldId id="261" r:id="rId21"/>
    <p:sldId id="305" r:id="rId22"/>
    <p:sldId id="289" r:id="rId23"/>
    <p:sldId id="310" r:id="rId24"/>
    <p:sldId id="262" r:id="rId25"/>
    <p:sldId id="299" r:id="rId26"/>
    <p:sldId id="311" r:id="rId27"/>
    <p:sldId id="300" r:id="rId28"/>
    <p:sldId id="270" r:id="rId29"/>
    <p:sldId id="324" r:id="rId30"/>
  </p:sldIdLst>
  <p:sldSz cx="9144000" cy="6858000" type="screen4x3"/>
  <p:notesSz cx="6858000" cy="9144000"/>
  <p:custDataLst>
    <p:tags r:id="rId3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0" autoAdjust="0"/>
    <p:restoredTop sz="94600" autoAdjust="0"/>
  </p:normalViewPr>
  <p:slideViewPr>
    <p:cSldViewPr>
      <p:cViewPr>
        <p:scale>
          <a:sx n="72" d="100"/>
          <a:sy n="72" d="100"/>
        </p:scale>
        <p:origin x="-1056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790CB-15DE-43DD-A83B-922C3C69455A}" type="datetimeFigureOut">
              <a:rPr lang="el-GR" smtClean="0"/>
              <a:t>27/7/2016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3262-B155-4065-8EF5-69FEAAD32E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189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marketers will slap a QR code on anything that doesn't move or talk. </a:t>
            </a:r>
            <a:r>
              <a:rPr lang="en-US" b="1" dirty="0" smtClean="0"/>
              <a:t>What’s that weird blocky thing?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750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1404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can QR codes link to?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2811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391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URL specific to the QR code in the ad with a re-direct is a great way to track how much traffic came to that page through your print advertisement.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79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cs-CZ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We are only just scratching the surface of how they will be used.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07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Because of Monmouth’s efforts to provide free </a:t>
            </a:r>
            <a:r>
              <a:rPr lang="en-US" dirty="0" err="1" smtClean="0"/>
              <a:t>wi-fi</a:t>
            </a:r>
            <a:r>
              <a:rPr lang="en-US" dirty="0" smtClean="0"/>
              <a:t> and implement </a:t>
            </a:r>
            <a:r>
              <a:rPr lang="en-US" dirty="0" err="1" smtClean="0"/>
              <a:t>QRpedia</a:t>
            </a:r>
            <a:r>
              <a:rPr lang="en-US" dirty="0" smtClean="0"/>
              <a:t>, the town is likely the only place where a visitor can tour in Hungarian, Hindi, Indonesian, Welsh, or numerous other Wikipedia languages using QR codes.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3262-B155-4065-8EF5-69FEAAD32E6A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36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5069B-6C58-4E62-A550-A41E0EAC5512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32" name="Ορθογώνιο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Ορθογώνιο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Ορθογώνιο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Ορθογώνιο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56" name="Ορθογώνιο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Ορθογώνιο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Ορθογώνιο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Ορθογώνιο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070E88-0262-440B-A29F-BC1A570A95BB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0EF25-ECF9-4D4E-BDE7-0E4C6E2E3A28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56D17F-6B03-4033-B975-6C7CC23E5691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Ελεύθερη σχεδίαση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Ελεύθερη σχεδίαση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Ελεύθερη σχεδίαση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Ελεύθερη σχεδίαση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Ελεύθερη σχεδίαση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Ελεύθερη σχεδίαση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Ελεύθερη σχεδίαση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Ελεύθερη σχεδίαση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Ελεύθερη σχεδίαση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Ελεύθερη σχεδίαση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Ελεύθερη σχεδίαση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Ελεύθερη σχεδίαση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Ελεύθερη σχεδίαση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Ελεύθερη σχεδίαση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Ελεύθερη σχεδίαση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DBA96-5BA0-4EA1-92CA-D836CD0F4560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7" name="Ορθογώνιο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Ορθογώνιο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Ορθογώνιο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Ορθογώνιο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DF1B-17DF-4F76-A50F-70EF3A9C41F0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Ορθογώνιο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FCC6C-3B8F-4DC0-97BB-8F95A286BC76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16" name="Ορθογώνιο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Ορθογώνιο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Ορθογώνιο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Ορθογώνιο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Ορθογώνιο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Ορθογώνιο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Ορθογώνιο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94D2C-3526-4C8D-B982-FAACFD82835E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6C4912-C50A-4C4C-82AF-FA75BB6E7BE5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7720DF-05A1-4A77-9464-2B85781F93B9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Ομάδα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Ευθεία γραμμή σύνδεσης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grpSp>
        <p:nvGrpSpPr>
          <p:cNvPr id="14" name="Ομάδα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Ευθεία γραμμή σύνδεσης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Ομάδα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Ευθεία γραμμή σύνδεσης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83D8F7-76B2-442D-8DA4-EED70162977F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Ορθογώνιο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Ορθογώνιο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Ορθογώνιο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Ορθογώνιο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 alt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3AA163-F1D4-48A7-B6C5-554E55798251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uzz.waspbarcode.com/wp-content/uploads/2011/05/qr-businesscard-v21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reader.kaywa.com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ybing.com/QR-Coder-2010.html" TargetMode="External"/><Relationship Id="rId3" Type="http://schemas.openxmlformats.org/officeDocument/2006/relationships/hyperlink" Target="http://www.dansl.net/blog/?p=256" TargetMode="External"/><Relationship Id="rId7" Type="http://schemas.openxmlformats.org/officeDocument/2006/relationships/hyperlink" Target="http://download.cnet.com/ScanLife-for-Internet-Explorer/3000-12512_4-75322161.html" TargetMode="External"/><Relationship Id="rId12" Type="http://schemas.openxmlformats.org/officeDocument/2006/relationships/image" Target="../media/image14.jpeg"/><Relationship Id="rId2" Type="http://schemas.openxmlformats.org/officeDocument/2006/relationships/hyperlink" Target="http://www.leadtools.com/sdk/barcode/silverlight.htm?utm_source=qrstuff.com&amp;utm_medium=referral&amp;utm_campaign=qrstuff.com_referral&amp;SrcOrigin=qrstuff.com_referra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hrome.google.com/extensions/detail/bcfddoencoiedfjgepnlhcpfikgaogdg" TargetMode="External"/><Relationship Id="rId11" Type="http://schemas.openxmlformats.org/officeDocument/2006/relationships/hyperlink" Target="http://www.viperwebsites.com/news/google-qr-codes-for-joomla.html" TargetMode="External"/><Relationship Id="rId5" Type="http://schemas.openxmlformats.org/officeDocument/2006/relationships/hyperlink" Target="https://addons.mozilla.org/en-US/firefox/addon/mobile-barcoder/" TargetMode="External"/><Relationship Id="rId10" Type="http://schemas.openxmlformats.org/officeDocument/2006/relationships/hyperlink" Target="http://blog.anthonywong.net/qr-code-wordpress-plugin/" TargetMode="External"/><Relationship Id="rId4" Type="http://schemas.openxmlformats.org/officeDocument/2006/relationships/hyperlink" Target="http://www.jaxo-systems.com/solutions/barcapture/?lang=en_US" TargetMode="External"/><Relationship Id="rId9" Type="http://schemas.openxmlformats.org/officeDocument/2006/relationships/hyperlink" Target="http://www.teacupsoftware.com/products/barcodemaker1_0.html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napmaze.com/?q=node/7" TargetMode="External"/><Relationship Id="rId13" Type="http://schemas.openxmlformats.org/officeDocument/2006/relationships/hyperlink" Target="http://code.google.com/p/zxing/wiki/GetTheReader" TargetMode="External"/><Relationship Id="rId3" Type="http://schemas.openxmlformats.org/officeDocument/2006/relationships/hyperlink" Target="http://reader.kaywa.com/getit" TargetMode="External"/><Relationship Id="rId7" Type="http://schemas.openxmlformats.org/officeDocument/2006/relationships/hyperlink" Target="http://www.quickmark.com.tw/En/memlogin/login.asp" TargetMode="External"/><Relationship Id="rId12" Type="http://schemas.openxmlformats.org/officeDocument/2006/relationships/hyperlink" Target="https://itunes.apple.com/us/app/bliqr/id557663732?mt=8" TargetMode="External"/><Relationship Id="rId2" Type="http://schemas.openxmlformats.org/officeDocument/2006/relationships/hyperlink" Target="play.google.com/store/search?q=qr%20code%20scanner&amp;c=app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upc.fi/en/upcode/download/" TargetMode="External"/><Relationship Id="rId11" Type="http://schemas.openxmlformats.org/officeDocument/2006/relationships/hyperlink" Target="http://nds1.nokia.com/NOKIA_COM_1/Microsites/BetaLabs/applications/apps/Nokia_Barcode_Reader_S60_32.sis" TargetMode="External"/><Relationship Id="rId5" Type="http://schemas.openxmlformats.org/officeDocument/2006/relationships/hyperlink" Target="http://m.lynkee.com/" TargetMode="External"/><Relationship Id="rId10" Type="http://schemas.openxmlformats.org/officeDocument/2006/relationships/hyperlink" Target="http://www.neoreader.com/get-neoreader/wap-download" TargetMode="External"/><Relationship Id="rId4" Type="http://schemas.openxmlformats.org/officeDocument/2006/relationships/hyperlink" Target="http://www.i-nigma.com/Downloadi-nigmaReader.html" TargetMode="External"/><Relationship Id="rId9" Type="http://schemas.openxmlformats.org/officeDocument/2006/relationships/hyperlink" Target="http://www.beetagg.com/downloadreader/" TargetMode="External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GYqxVrJN-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sa/2.0/" TargetMode="External"/><Relationship Id="rId5" Type="http://schemas.openxmlformats.org/officeDocument/2006/relationships/hyperlink" Target="https://www.flickr.com/photos/edandeddie/" TargetMode="External"/><Relationship Id="rId4" Type="http://schemas.openxmlformats.org/officeDocument/2006/relationships/hyperlink" Target="https://flic.kr/p/bCtPJB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ly.com/" TargetMode="External"/><Relationship Id="rId13" Type="http://schemas.openxmlformats.org/officeDocument/2006/relationships/hyperlink" Target="http://www.unitaglive.com/qrcode" TargetMode="External"/><Relationship Id="rId3" Type="http://schemas.openxmlformats.org/officeDocument/2006/relationships/hyperlink" Target="http://www.waspbarcode.com/qr-code-generator" TargetMode="External"/><Relationship Id="rId7" Type="http://schemas.openxmlformats.org/officeDocument/2006/relationships/hyperlink" Target="http://www.visualead.com/" TargetMode="External"/><Relationship Id="rId12" Type="http://schemas.openxmlformats.org/officeDocument/2006/relationships/hyperlink" Target="http://www.beautifulqrcodes.com/" TargetMode="External"/><Relationship Id="rId2" Type="http://schemas.openxmlformats.org/officeDocument/2006/relationships/hyperlink" Target="http://qrcode.kaywa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qurify.com/en/" TargetMode="External"/><Relationship Id="rId11" Type="http://schemas.openxmlformats.org/officeDocument/2006/relationships/image" Target="../media/image16.jpeg"/><Relationship Id="rId5" Type="http://schemas.openxmlformats.org/officeDocument/2006/relationships/hyperlink" Target="http://www.qrcode-monkey.com/" TargetMode="External"/><Relationship Id="rId10" Type="http://schemas.openxmlformats.org/officeDocument/2006/relationships/hyperlink" Target="https://play.google.com/store/search?q=QR%20Code%20Generator&amp;c=apps" TargetMode="External"/><Relationship Id="rId4" Type="http://schemas.openxmlformats.org/officeDocument/2006/relationships/hyperlink" Target="http://createqrcode.appspot.com/" TargetMode="External"/><Relationship Id="rId9" Type="http://schemas.openxmlformats.org/officeDocument/2006/relationships/hyperlink" Target="https://youtu.be/x35uQM5jsh0" TargetMode="External"/><Relationship Id="rId1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arqcode.com/" TargetMode="External"/><Relationship Id="rId3" Type="http://schemas.openxmlformats.org/officeDocument/2006/relationships/hyperlink" Target="http://tag.microsoft.com/" TargetMode="External"/><Relationship Id="rId7" Type="http://schemas.openxmlformats.org/officeDocument/2006/relationships/hyperlink" Target="http://qrcodetracking.com/" TargetMode="External"/><Relationship Id="rId2" Type="http://schemas.openxmlformats.org/officeDocument/2006/relationships/hyperlink" Target="http://delivr.com/QR-Code-Generator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qreatebuzz.com/" TargetMode="External"/><Relationship Id="rId5" Type="http://schemas.openxmlformats.org/officeDocument/2006/relationships/hyperlink" Target="http://paperlinks.com/" TargetMode="External"/><Relationship Id="rId10" Type="http://schemas.openxmlformats.org/officeDocument/2006/relationships/hyperlink" Target="http://scanlife.com/" TargetMode="External"/><Relationship Id="rId4" Type="http://schemas.openxmlformats.org/officeDocument/2006/relationships/hyperlink" Target="http://tappinn.com/" TargetMode="External"/><Relationship Id="rId9" Type="http://schemas.openxmlformats.org/officeDocument/2006/relationships/hyperlink" Target="http://qreateandtrack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EuX23iy2A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vc7INsQOTG4" TargetMode="External"/><Relationship Id="rId4" Type="http://schemas.openxmlformats.org/officeDocument/2006/relationships/hyperlink" Target="https://www.youtube.com/watch?time_continue=2&amp;v=5wL39oZYpU0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reativecommons.org/licenses/by/2.0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arketservices.com/clubs/ems/prod/E-Business%20Issue%20-QR%20codes%20and%20what%20they%20mean%20for%20eCommerce.pdf" TargetMode="External"/><Relationship Id="rId3" Type="http://schemas.openxmlformats.org/officeDocument/2006/relationships/hyperlink" Target="http://www.hswsolutions.com/services/mobile-web-development/qr-code-marketing/" TargetMode="External"/><Relationship Id="rId7" Type="http://schemas.openxmlformats.org/officeDocument/2006/relationships/hyperlink" Target="https://qrazystuff.wordpress.com/tag/qr-code/" TargetMode="External"/><Relationship Id="rId2" Type="http://schemas.openxmlformats.org/officeDocument/2006/relationships/hyperlink" Target="https://en.wikipedia.org/wiki/QR_cod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hambles.net/pages/learning/ict/qrcode/#topofpage" TargetMode="External"/><Relationship Id="rId11" Type="http://schemas.openxmlformats.org/officeDocument/2006/relationships/hyperlink" Target="http://www.mediaecology.org/publications/MEA_proceedings/v12/4_unlocking.pdf" TargetMode="External"/><Relationship Id="rId5" Type="http://schemas.openxmlformats.org/officeDocument/2006/relationships/hyperlink" Target="http://deredesycadenas.pedromorales.net/menu-en.htm" TargetMode="External"/><Relationship Id="rId10" Type="http://schemas.openxmlformats.org/officeDocument/2006/relationships/hyperlink" Target="http://www.scanlife.com/platform-features/code-actions" TargetMode="External"/><Relationship Id="rId4" Type="http://schemas.openxmlformats.org/officeDocument/2006/relationships/hyperlink" Target="http://www.qrcodestickers.org/applications-for-qr-codes/places-where-you-can-find-qr-codes.html" TargetMode="External"/><Relationship Id="rId9" Type="http://schemas.openxmlformats.org/officeDocument/2006/relationships/hyperlink" Target="http://cnettv.cnet.com/2001-1_53-50085349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Users\glyki\Desktop\digital marketin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76648" y="80628"/>
            <a:ext cx="4671416" cy="1224136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QR CODES</a:t>
            </a:r>
            <a:endParaRPr lang="el-GR" sz="6000" dirty="0">
              <a:solidFill>
                <a:schemeClr val="tx1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4005040" y="42210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40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3805" y="404664"/>
            <a:ext cx="4414259" cy="914400"/>
          </a:xfrm>
        </p:spPr>
        <p:txBody>
          <a:bodyPr/>
          <a:lstStyle/>
          <a:p>
            <a:r>
              <a:rPr lang="en-US" b="1" dirty="0" smtClean="0"/>
              <a:t>More Advantages</a:t>
            </a:r>
            <a:endParaRPr lang="el-GR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611560" y="1249908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Convenient:  </a:t>
            </a:r>
            <a:r>
              <a:rPr lang="en-US" dirty="0" smtClean="0"/>
              <a:t>provide one-step process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Environmentally-Friendly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/>
              <a:t>efficient </a:t>
            </a:r>
            <a:r>
              <a:rPr lang="en-US" dirty="0"/>
              <a:t>use of printed materials and </a:t>
            </a:r>
            <a:r>
              <a:rPr lang="en-US" dirty="0" smtClean="0"/>
              <a:t>waste reduction.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Cost-Effective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/>
              <a:t>cost </a:t>
            </a:r>
            <a:r>
              <a:rPr lang="en-US" dirty="0"/>
              <a:t>nothing to </a:t>
            </a:r>
            <a:r>
              <a:rPr lang="en-US" dirty="0" smtClean="0"/>
              <a:t>produce.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Adaptable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/>
              <a:t>integrated </a:t>
            </a:r>
            <a:r>
              <a:rPr lang="en-US" dirty="0"/>
              <a:t>with a wide range of marketing materials for </a:t>
            </a:r>
            <a:r>
              <a:rPr lang="en-US" dirty="0" smtClean="0"/>
              <a:t>any purpose ( print material, </a:t>
            </a:r>
            <a:r>
              <a:rPr lang="en-US" dirty="0"/>
              <a:t>outdoor </a:t>
            </a:r>
            <a:r>
              <a:rPr lang="en-US" dirty="0" smtClean="0"/>
              <a:t>display, direct mail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Device </a:t>
            </a: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Independent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/>
              <a:t>viewed </a:t>
            </a:r>
            <a:r>
              <a:rPr lang="en-US" dirty="0"/>
              <a:t>on all </a:t>
            </a:r>
            <a:r>
              <a:rPr lang="en-US" dirty="0" smtClean="0"/>
              <a:t>smartphone models, no need of special </a:t>
            </a:r>
            <a:r>
              <a:rPr lang="en-US" dirty="0"/>
              <a:t>development for different </a:t>
            </a:r>
            <a:r>
              <a:rPr lang="en-US" dirty="0" smtClean="0"/>
              <a:t>platforms.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Measurable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/>
              <a:t>Actions </a:t>
            </a:r>
            <a:r>
              <a:rPr lang="en-US" dirty="0"/>
              <a:t>triggered </a:t>
            </a:r>
            <a:r>
              <a:rPr lang="en-US" dirty="0" smtClean="0"/>
              <a:t>can </a:t>
            </a:r>
            <a:r>
              <a:rPr lang="en-US" dirty="0"/>
              <a:t>be traced with web analytics </a:t>
            </a:r>
            <a:r>
              <a:rPr lang="en-US" dirty="0" smtClean="0"/>
              <a:t>for </a:t>
            </a:r>
            <a:r>
              <a:rPr lang="en-US" dirty="0"/>
              <a:t>marketing campaign measurement</a:t>
            </a:r>
            <a:r>
              <a:rPr lang="en-US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Competitively different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dirty="0" smtClean="0"/>
              <a:t>lead in strategic marketing.</a:t>
            </a:r>
          </a:p>
          <a:p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86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</a:t>
            </a:r>
            <a:r>
              <a:rPr lang="en-US" b="1" dirty="0" smtClean="0"/>
              <a:t>oes a </a:t>
            </a:r>
            <a:r>
              <a:rPr lang="en-US" b="1" dirty="0"/>
              <a:t>QR </a:t>
            </a:r>
            <a:r>
              <a:rPr lang="en-US" b="1" dirty="0" smtClean="0"/>
              <a:t>Code </a:t>
            </a:r>
            <a:r>
              <a:rPr lang="en-US" b="1" dirty="0"/>
              <a:t>Work?</a:t>
            </a:r>
            <a:br>
              <a:rPr lang="en-US" b="1" dirty="0"/>
            </a:br>
            <a:endParaRPr lang="el-GR" dirty="0"/>
          </a:p>
        </p:txBody>
      </p:sp>
      <p:pic>
        <p:nvPicPr>
          <p:cNvPr id="36866" name="Picture 2" descr="How QR Codes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77" y="4149080"/>
            <a:ext cx="5472608" cy="240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11560" y="1585453"/>
            <a:ext cx="818964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It is canned </a:t>
            </a:r>
            <a:r>
              <a:rPr lang="en-US" sz="2000" dirty="0" smtClean="0"/>
              <a:t>with </a:t>
            </a:r>
            <a:r>
              <a:rPr lang="en-US" sz="2000" dirty="0"/>
              <a:t>a mobile device </a:t>
            </a:r>
            <a:r>
              <a:rPr lang="en-US" sz="2000" dirty="0" smtClean="0"/>
              <a:t>-iPhone </a:t>
            </a:r>
            <a:r>
              <a:rPr lang="en-US" sz="2000" dirty="0"/>
              <a:t>and </a:t>
            </a:r>
            <a:r>
              <a:rPr lang="en-US" sz="2000" dirty="0" smtClean="0"/>
              <a:t>Android (</a:t>
            </a:r>
            <a:r>
              <a:rPr lang="en-US" sz="2000" dirty="0"/>
              <a:t>equipped with a camera and QR Code reader </a:t>
            </a:r>
            <a:r>
              <a:rPr lang="en-US" sz="2000" dirty="0" smtClean="0"/>
              <a:t>application).</a:t>
            </a:r>
            <a:endParaRPr lang="en-US" sz="2000" dirty="0"/>
          </a:p>
          <a:p>
            <a:endParaRPr lang="en-US" sz="2000" dirty="0"/>
          </a:p>
          <a:p>
            <a:r>
              <a:rPr lang="en-US" sz="2800" b="1" dirty="0" smtClean="0">
                <a:solidFill>
                  <a:srgbClr val="FFC000"/>
                </a:solidFill>
              </a:rPr>
              <a:t>it </a:t>
            </a:r>
            <a:r>
              <a:rPr lang="en-US" sz="2800" b="1" dirty="0">
                <a:solidFill>
                  <a:srgbClr val="FFC000"/>
                </a:solidFill>
              </a:rPr>
              <a:t>is translated </a:t>
            </a:r>
            <a:r>
              <a:rPr lang="en-US" sz="2000" dirty="0"/>
              <a:t>into </a:t>
            </a:r>
            <a:r>
              <a:rPr lang="en-US" sz="2000" dirty="0" smtClean="0"/>
              <a:t>information (a </a:t>
            </a:r>
            <a:r>
              <a:rPr lang="en-US" sz="2000" dirty="0"/>
              <a:t>text </a:t>
            </a:r>
            <a:r>
              <a:rPr lang="en-US" sz="2000" dirty="0" smtClean="0"/>
              <a:t>message, mobile, </a:t>
            </a:r>
            <a:r>
              <a:rPr lang="en-US" sz="2000" dirty="0"/>
              <a:t>web </a:t>
            </a:r>
            <a:r>
              <a:rPr lang="en-US" sz="2000" dirty="0" smtClean="0"/>
              <a:t>page, coupons </a:t>
            </a:r>
            <a:r>
              <a:rPr lang="en-US" sz="2000" dirty="0" err="1" smtClean="0"/>
              <a:t>etc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2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Functionality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90397" y="2636912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Display/View a Website or Landing Page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Dial phone Number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Send a Text Message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Send an Email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Launch a </a:t>
            </a:r>
            <a:r>
              <a:rPr lang="en-US" sz="2000" dirty="0" smtClean="0"/>
              <a:t>service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View a Message or Special Offer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Download Contact Details (VCARD)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Display a Google Maps Location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Link to a Social Media Profile</a:t>
            </a:r>
            <a:endParaRPr lang="en-US" sz="2000" dirty="0"/>
          </a:p>
        </p:txBody>
      </p:sp>
      <p:sp>
        <p:nvSpPr>
          <p:cNvPr id="3" name="Ορθογώνιο 2"/>
          <p:cNvSpPr/>
          <p:nvPr/>
        </p:nvSpPr>
        <p:spPr>
          <a:xfrm>
            <a:off x="827584" y="1844824"/>
            <a:ext cx="72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When </a:t>
            </a:r>
            <a:r>
              <a:rPr lang="en-US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QR code is scanned the </a:t>
            </a:r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encoded information leads to </a:t>
            </a:r>
            <a:endParaRPr lang="en-US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range of actions on the user's device:</a:t>
            </a:r>
            <a:endParaRPr lang="en-US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Types of Organizations Can Use QR Codes?</a:t>
            </a:r>
            <a:br>
              <a:rPr lang="en-US" b="1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611560" y="206084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sz="24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Any type of organization in their marketing materials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retail business</a:t>
            </a:r>
          </a:p>
          <a:p>
            <a:endParaRPr lang="en-US" sz="2400" dirty="0" smtClean="0"/>
          </a:p>
          <a:p>
            <a:r>
              <a:rPr lang="en-US" sz="2400" dirty="0" smtClean="0"/>
              <a:t>nonprofit organizations </a:t>
            </a:r>
          </a:p>
          <a:p>
            <a:endParaRPr lang="en-US" sz="2400" dirty="0" smtClean="0"/>
          </a:p>
          <a:p>
            <a:r>
              <a:rPr lang="en-US" sz="2400" dirty="0" smtClean="0"/>
              <a:t>associations </a:t>
            </a:r>
          </a:p>
          <a:p>
            <a:endParaRPr lang="en-US" sz="2400" dirty="0" smtClean="0"/>
          </a:p>
          <a:p>
            <a:r>
              <a:rPr lang="en-US" sz="2400" dirty="0" smtClean="0"/>
              <a:t>educational institutions</a:t>
            </a:r>
          </a:p>
          <a:p>
            <a:r>
              <a:rPr lang="en-US" sz="24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Picture 4" descr="http://buzz.waspbarcode.com/wp-content/uploads/2011/05/qr-businesscard-v2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8945"/>
            <a:ext cx="3891045" cy="159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8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QR codes in Marketing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611560" y="1844824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On business cards </a:t>
            </a:r>
            <a:r>
              <a:rPr lang="en-US" sz="2800" b="1" dirty="0" smtClean="0"/>
              <a:t>: </a:t>
            </a:r>
            <a:r>
              <a:rPr lang="en-US" sz="1600" dirty="0" smtClean="0"/>
              <a:t>business name ,address, website, blog, links. </a:t>
            </a:r>
          </a:p>
          <a:p>
            <a:endParaRPr lang="en-US" sz="1600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in print advertising</a:t>
            </a:r>
            <a:r>
              <a:rPr lang="en-US" sz="2800" b="1" dirty="0" smtClean="0"/>
              <a:t>: </a:t>
            </a:r>
            <a:r>
              <a:rPr lang="en-US" sz="1600" dirty="0" smtClean="0"/>
              <a:t>link to product videos, or “Buy Now” pages. 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In Campaigns</a:t>
            </a:r>
            <a:r>
              <a:rPr lang="en-US" sz="2800" b="1" dirty="0" smtClean="0"/>
              <a:t>: </a:t>
            </a:r>
            <a:r>
              <a:rPr lang="en-US" dirty="0" smtClean="0"/>
              <a:t>to increase  social following</a:t>
            </a:r>
            <a:r>
              <a:rPr lang="en-US" sz="2800" b="1" dirty="0"/>
              <a:t>-</a:t>
            </a:r>
            <a:r>
              <a:rPr lang="en-US" sz="2800" b="1" dirty="0" smtClean="0"/>
              <a:t> </a:t>
            </a:r>
            <a:r>
              <a:rPr lang="en-US" sz="1600" dirty="0" smtClean="0"/>
              <a:t>links to Facebook/Twitter/        LinkedIn.</a:t>
            </a:r>
          </a:p>
          <a:p>
            <a:endParaRPr lang="en-US" sz="1600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On product packaging</a:t>
            </a:r>
            <a:r>
              <a:rPr lang="en-US" sz="2800" b="1" dirty="0" smtClean="0"/>
              <a:t>: </a:t>
            </a:r>
            <a:r>
              <a:rPr lang="en-US" sz="1600" dirty="0" smtClean="0"/>
              <a:t>links to a page with useful resources –service phone numbers, user manuals.</a:t>
            </a:r>
          </a:p>
          <a:p>
            <a:endParaRPr lang="en-US" sz="1600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On event tickets</a:t>
            </a:r>
            <a:r>
              <a:rPr lang="en-US" sz="2800" b="1" dirty="0"/>
              <a:t>:</a:t>
            </a:r>
            <a:r>
              <a:rPr lang="en-US" sz="2800" b="1" dirty="0" smtClean="0"/>
              <a:t> </a:t>
            </a:r>
            <a:r>
              <a:rPr lang="en-US" sz="1600" dirty="0" smtClean="0"/>
              <a:t>links to a Google map, and RSVP page, materials to be brought.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29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the cell phone read the code?</a:t>
            </a:r>
            <a:br>
              <a:rPr lang="en-US" b="1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971600" y="2690336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cell phone needs a QR code reader, like this one from </a:t>
            </a:r>
            <a:r>
              <a:rPr lang="en-US" sz="2400" dirty="0" err="1" smtClean="0">
                <a:hlinkClick r:id="rId2"/>
              </a:rPr>
              <a:t>Kaywa</a:t>
            </a:r>
            <a:r>
              <a:rPr lang="en-US" sz="2400" dirty="0" smtClean="0"/>
              <a:t>. It takes literally 1 minute for someone with an iPhone or Android phone to find and install the reader.</a:t>
            </a:r>
            <a:endParaRPr lang="el-GR" sz="2400" dirty="0"/>
          </a:p>
        </p:txBody>
      </p:sp>
      <p:pic>
        <p:nvPicPr>
          <p:cNvPr id="1026" name="Picture 2" descr="Κωδικός, Σάρωση, Qr-Code, Πρακτικό, Τηλέφων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41744"/>
            <a:ext cx="2376264" cy="209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1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6976" y="512064"/>
            <a:ext cx="8437512" cy="914400"/>
          </a:xfrm>
        </p:spPr>
        <p:txBody>
          <a:bodyPr/>
          <a:lstStyle/>
          <a:p>
            <a:r>
              <a:rPr lang="en-US" b="1" dirty="0" smtClean="0"/>
              <a:t>Run a QR code campaign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526976" y="2132856"/>
            <a:ext cx="87129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ou’ll </a:t>
            </a:r>
            <a:r>
              <a:rPr lang="en-US" dirty="0"/>
              <a:t>need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QR code reader (Mobile app)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QR code generator </a:t>
            </a:r>
            <a:r>
              <a:rPr lang="en-US" sz="2000" dirty="0"/>
              <a:t>(Website service)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QR code management/tracking </a:t>
            </a:r>
            <a:r>
              <a:rPr lang="en-US" sz="2000" dirty="0"/>
              <a:t>tool (Website service</a:t>
            </a:r>
            <a:r>
              <a:rPr lang="en-US" sz="2000" dirty="0" smtClean="0"/>
              <a:t>) &gt;&gt;&gt;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dirty="0" smtClean="0"/>
              <a:t>Generators:</a:t>
            </a:r>
          </a:p>
          <a:p>
            <a:endParaRPr lang="en-US" dirty="0"/>
          </a:p>
          <a:p>
            <a:r>
              <a:rPr lang="en-US" dirty="0" smtClean="0"/>
              <a:t>Choose </a:t>
            </a:r>
            <a:r>
              <a:rPr lang="en-US" dirty="0"/>
              <a:t>a generator based on the options for: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Code Format (i.e. QR, </a:t>
            </a:r>
            <a:r>
              <a:rPr lang="en-US" dirty="0" err="1"/>
              <a:t>EZcode</a:t>
            </a:r>
            <a:r>
              <a:rPr lang="en-US" dirty="0"/>
              <a:t>, Tag, etc.)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Stored Data (i.e. hyperlink, </a:t>
            </a:r>
            <a:r>
              <a:rPr lang="en-US" dirty="0" err="1"/>
              <a:t>meCard</a:t>
            </a:r>
            <a:r>
              <a:rPr lang="en-US" dirty="0"/>
              <a:t>, SMS, etc.)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Output (i.e. color, size, download file type, etc.)</a:t>
            </a:r>
          </a:p>
        </p:txBody>
      </p:sp>
    </p:spTree>
    <p:extLst>
      <p:ext uri="{BB962C8B-B14F-4D97-AF65-F5344CB8AC3E}">
        <p14:creationId xmlns:p14="http://schemas.microsoft.com/office/powerpoint/2010/main" val="12668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60542" y="332656"/>
            <a:ext cx="5688632" cy="914400"/>
          </a:xfrm>
        </p:spPr>
        <p:txBody>
          <a:bodyPr/>
          <a:lstStyle/>
          <a:p>
            <a:r>
              <a:rPr lang="en-US" dirty="0" smtClean="0"/>
              <a:t>How to read QR Codes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534067" y="4699243"/>
            <a:ext cx="3777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Visit </a:t>
            </a:r>
            <a:r>
              <a:rPr lang="en-US" dirty="0"/>
              <a:t>the website </a:t>
            </a:r>
            <a:r>
              <a:rPr lang="en-US" dirty="0" smtClean="0"/>
              <a:t>via </a:t>
            </a:r>
            <a:r>
              <a:rPr lang="en-US" dirty="0"/>
              <a:t>its </a:t>
            </a:r>
            <a:r>
              <a:rPr lang="en-US" dirty="0" smtClean="0"/>
              <a:t>browser, </a:t>
            </a:r>
          </a:p>
          <a:p>
            <a:r>
              <a:rPr lang="en-US" dirty="0" smtClean="0"/>
              <a:t>direct download,</a:t>
            </a:r>
          </a:p>
          <a:p>
            <a:r>
              <a:rPr lang="en-US" dirty="0" smtClean="0"/>
              <a:t> install it. </a:t>
            </a:r>
            <a:endParaRPr lang="en-US" dirty="0"/>
          </a:p>
        </p:txBody>
      </p:sp>
      <p:sp>
        <p:nvSpPr>
          <p:cNvPr id="4" name="Ορθογώνιο 3"/>
          <p:cNvSpPr/>
          <p:nvPr/>
        </p:nvSpPr>
        <p:spPr>
          <a:xfrm>
            <a:off x="4611451" y="2564904"/>
            <a:ext cx="36272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download </a:t>
            </a:r>
            <a:r>
              <a:rPr lang="en-US" dirty="0"/>
              <a:t>the software </a:t>
            </a:r>
            <a:r>
              <a:rPr lang="en-US" dirty="0" smtClean="0"/>
              <a:t>via PC, </a:t>
            </a:r>
          </a:p>
          <a:p>
            <a:r>
              <a:rPr lang="en-US" dirty="0" smtClean="0"/>
              <a:t>Transfer it, </a:t>
            </a:r>
          </a:p>
          <a:p>
            <a:r>
              <a:rPr lang="en-US" dirty="0" smtClean="0"/>
              <a:t>install it to </a:t>
            </a:r>
            <a:r>
              <a:rPr lang="en-US" dirty="0"/>
              <a:t>your </a:t>
            </a:r>
            <a:r>
              <a:rPr lang="en-US" dirty="0" smtClean="0"/>
              <a:t>phone.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545" y="4869160"/>
            <a:ext cx="3297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 smart phone users</a:t>
            </a:r>
          </a:p>
          <a:p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(iPhone </a:t>
            </a:r>
            <a:r>
              <a:rPr lang="en-US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or </a:t>
            </a:r>
            <a:r>
              <a:rPr lang="en-US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Android)</a:t>
            </a:r>
          </a:p>
          <a:p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75556" y="2688015"/>
            <a:ext cx="35131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 non smart phone users</a:t>
            </a:r>
          </a:p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3007835" y="1484784"/>
            <a:ext cx="3143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QR Code Readers</a:t>
            </a:r>
            <a:endParaRPr lang="el-GR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424936" cy="914400"/>
          </a:xfrm>
        </p:spPr>
        <p:txBody>
          <a:bodyPr/>
          <a:lstStyle/>
          <a:p>
            <a:r>
              <a:rPr lang="fr-FR" sz="32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Desktop QR Code Software &amp; Applications</a:t>
            </a:r>
            <a:r>
              <a:rPr lang="el-GR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l-GR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l-GR" sz="3200" dirty="0"/>
          </a:p>
        </p:txBody>
      </p:sp>
      <p:sp>
        <p:nvSpPr>
          <p:cNvPr id="4" name="Ορθογώνιο 3"/>
          <p:cNvSpPr/>
          <p:nvPr/>
        </p:nvSpPr>
        <p:spPr>
          <a:xfrm>
            <a:off x="683568" y="2060848"/>
            <a:ext cx="65527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hlinkClick r:id="rId2"/>
              </a:rPr>
              <a:t>Leadtools</a:t>
            </a:r>
            <a:r>
              <a:rPr lang="en-US" sz="2400" dirty="0">
                <a:hlinkClick r:id="rId2"/>
              </a:rPr>
              <a:t> Barcode</a:t>
            </a:r>
            <a:r>
              <a:rPr lang="en-US" sz="2400" dirty="0"/>
              <a:t> </a:t>
            </a:r>
          </a:p>
          <a:p>
            <a:r>
              <a:rPr lang="en-US" sz="2400" dirty="0" err="1" smtClean="0">
                <a:hlinkClick r:id="rId3"/>
              </a:rPr>
              <a:t>QRreader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hlinkClick r:id="rId4"/>
              </a:rPr>
              <a:t>Bar Capture</a:t>
            </a:r>
            <a:endParaRPr lang="en-US" sz="2400" dirty="0"/>
          </a:p>
          <a:p>
            <a:r>
              <a:rPr lang="en-US" sz="2400" dirty="0" smtClean="0">
                <a:hlinkClick r:id="rId5"/>
              </a:rPr>
              <a:t>Mobile </a:t>
            </a:r>
            <a:r>
              <a:rPr lang="en-US" sz="2400" dirty="0" err="1">
                <a:hlinkClick r:id="rId5"/>
              </a:rPr>
              <a:t>Barcoder</a:t>
            </a:r>
            <a:r>
              <a:rPr lang="en-US" sz="2400" dirty="0"/>
              <a:t> </a:t>
            </a:r>
            <a:r>
              <a:rPr lang="en-US" sz="2400" dirty="0" smtClean="0"/>
              <a:t>Firefox </a:t>
            </a:r>
            <a:r>
              <a:rPr lang="en-US" sz="2400" dirty="0"/>
              <a:t>add-on 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QR-Code </a:t>
            </a:r>
            <a:r>
              <a:rPr lang="en-US" sz="2400" dirty="0">
                <a:hlinkClick r:id="rId6"/>
              </a:rPr>
              <a:t>Tag</a:t>
            </a:r>
            <a:r>
              <a:rPr lang="en-US" sz="2400" dirty="0"/>
              <a:t> - Google Chrome </a:t>
            </a:r>
            <a:endParaRPr lang="en-US" sz="2400" dirty="0" smtClean="0"/>
          </a:p>
          <a:p>
            <a:r>
              <a:rPr lang="en-US" sz="2400" dirty="0" err="1" smtClean="0">
                <a:hlinkClick r:id="rId7"/>
              </a:rPr>
              <a:t>ScanLife</a:t>
            </a:r>
            <a:r>
              <a:rPr lang="en-US" sz="2400" dirty="0" smtClean="0">
                <a:hlinkClick r:id="rId7"/>
              </a:rPr>
              <a:t> </a:t>
            </a:r>
            <a:r>
              <a:rPr lang="en-US" sz="2400" dirty="0">
                <a:hlinkClick r:id="rId7"/>
              </a:rPr>
              <a:t>For IE</a:t>
            </a:r>
            <a:r>
              <a:rPr lang="en-US" sz="2400" dirty="0"/>
              <a:t> - Internet Explorer 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QR </a:t>
            </a:r>
            <a:r>
              <a:rPr lang="en-US" sz="2400" dirty="0">
                <a:hlinkClick r:id="rId8"/>
              </a:rPr>
              <a:t>Coder 2010</a:t>
            </a:r>
            <a:r>
              <a:rPr lang="en-US" sz="2400" dirty="0"/>
              <a:t> - QR code </a:t>
            </a:r>
            <a:r>
              <a:rPr lang="en-US" sz="2400" dirty="0" smtClean="0"/>
              <a:t>add-in</a:t>
            </a:r>
          </a:p>
          <a:p>
            <a:r>
              <a:rPr lang="en-US" sz="2400" dirty="0">
                <a:hlinkClick r:id="rId9"/>
              </a:rPr>
              <a:t>Barcode Maker 2D</a:t>
            </a:r>
            <a:r>
              <a:rPr lang="en-US" sz="2400" dirty="0"/>
              <a:t> Adobe InDesign </a:t>
            </a:r>
          </a:p>
          <a:p>
            <a:r>
              <a:rPr lang="en-US" sz="2400" dirty="0" err="1" smtClean="0">
                <a:hlinkClick r:id="rId10"/>
              </a:rPr>
              <a:t>Wordpress</a:t>
            </a:r>
            <a:r>
              <a:rPr lang="en-US" sz="2400" dirty="0" smtClean="0">
                <a:hlinkClick r:id="rId10"/>
              </a:rPr>
              <a:t> </a:t>
            </a:r>
            <a:r>
              <a:rPr lang="en-US" sz="2400" dirty="0">
                <a:hlinkClick r:id="rId10"/>
              </a:rPr>
              <a:t>QR Code Plug-</a:t>
            </a:r>
            <a:r>
              <a:rPr lang="en-US" sz="2400" dirty="0" err="1">
                <a:hlinkClick r:id="rId10"/>
              </a:rPr>
              <a:t>In</a:t>
            </a:r>
            <a:r>
              <a:rPr lang="en-US" sz="2400" dirty="0" err="1">
                <a:hlinkClick r:id="rId11"/>
              </a:rPr>
              <a:t>Joomla</a:t>
            </a:r>
            <a:r>
              <a:rPr lang="en-US" sz="2400" dirty="0">
                <a:hlinkClick r:id="rId11"/>
              </a:rPr>
              <a:t> QR Code Extension</a:t>
            </a:r>
            <a:endParaRPr lang="en-US" sz="2400" dirty="0"/>
          </a:p>
          <a:p>
            <a:endParaRPr lang="en-US" dirty="0">
              <a:effectLst/>
            </a:endParaRPr>
          </a:p>
        </p:txBody>
      </p:sp>
      <p:pic>
        <p:nvPicPr>
          <p:cNvPr id="5" name="Picture 2" descr="C:\Users\glyki\Desktop\Screenshot_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2124221"/>
            <a:ext cx="2230975" cy="151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0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7754" y="332656"/>
            <a:ext cx="7772400" cy="914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Android QR Reader Apps</a:t>
            </a:r>
            <a:endParaRPr lang="el-G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541242" y="1772816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/>
          </a:p>
          <a:p>
            <a:endParaRPr lang="en-US" sz="12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Ορθογώνιο 7"/>
          <p:cNvSpPr/>
          <p:nvPr/>
        </p:nvSpPr>
        <p:spPr>
          <a:xfrm>
            <a:off x="804593" y="5999003"/>
            <a:ext cx="7682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 action="ppaction://hlinkfile"/>
              </a:rPr>
              <a:t>https://play.google.com/store/search?q=qr%20code%20scanner&amp;c=apps</a:t>
            </a:r>
            <a:endParaRPr lang="en-US" dirty="0"/>
          </a:p>
        </p:txBody>
      </p:sp>
      <p:sp>
        <p:nvSpPr>
          <p:cNvPr id="9" name="Ορθογώνιο 8"/>
          <p:cNvSpPr/>
          <p:nvPr/>
        </p:nvSpPr>
        <p:spPr>
          <a:xfrm>
            <a:off x="804593" y="1124745"/>
            <a:ext cx="74398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KAYWA:  </a:t>
            </a:r>
            <a:r>
              <a:rPr lang="en-US" sz="1400" b="1" dirty="0">
                <a:latin typeface="+mn-lt"/>
                <a:hlinkClick r:id="rId3"/>
              </a:rPr>
              <a:t>http://reader.kaywa.com/getit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i-nigma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4"/>
              </a:rPr>
              <a:t>http://www.i-nigma.com/Downloadi-nigmaReader.html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Lynkee</a:t>
            </a:r>
            <a:r>
              <a:rPr lang="en-US" sz="1400" b="1" dirty="0">
                <a:latin typeface="+mn-lt"/>
              </a:rPr>
              <a:t> Reader:  </a:t>
            </a:r>
            <a:r>
              <a:rPr lang="en-US" sz="1400" b="1" dirty="0">
                <a:latin typeface="+mn-lt"/>
                <a:hlinkClick r:id="rId5"/>
              </a:rPr>
              <a:t>http://m.lynkee.com/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UpCode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6"/>
              </a:rPr>
              <a:t>http://www.upc.fi/en/upcode/download/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QuickMark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7"/>
              </a:rPr>
              <a:t>http://www.quickmark.com.tw/En/memlogin/login.asp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SnapMaze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8"/>
              </a:rPr>
              <a:t>http://www.snapmaze.com/?q=node/7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BeeTagg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9"/>
              </a:rPr>
              <a:t>http://www.beetagg.com/downloadreader/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NeoReader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10"/>
              </a:rPr>
              <a:t>http://www.neoreader.com/get-neoreader/wap-download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>
                <a:latin typeface="+mn-lt"/>
              </a:rPr>
              <a:t>NokiaReader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11"/>
              </a:rPr>
              <a:t>http://nds1.nokia.com//NOKIA_COM_1/Microsites/BetaLabs/applications/apps/Nokia_Barcode_Reader_S60_32.sis</a:t>
            </a:r>
            <a:endParaRPr lang="en-US" sz="1400" b="1" dirty="0">
              <a:latin typeface="+mn-lt"/>
            </a:endParaRPr>
          </a:p>
          <a:p>
            <a:r>
              <a:rPr lang="en-US" sz="1400" b="1" dirty="0" err="1" smtClean="0">
                <a:latin typeface="+mn-lt"/>
              </a:rPr>
              <a:t>bliQR</a:t>
            </a:r>
            <a:r>
              <a:rPr lang="en-US" sz="1400" b="1" dirty="0" smtClean="0">
                <a:latin typeface="+mn-lt"/>
              </a:rPr>
              <a:t> QR Code scanner for iPhone:</a:t>
            </a:r>
          </a:p>
          <a:p>
            <a:r>
              <a:rPr lang="en-US" sz="1400" b="1" dirty="0" smtClean="0">
                <a:latin typeface="+mn-lt"/>
                <a:hlinkClick r:id="rId12"/>
              </a:rPr>
              <a:t>https://itunes.apple.com/us/app/bliqr/id557663732?mt=8</a:t>
            </a:r>
            <a:endParaRPr lang="en-US" sz="1400" b="1" dirty="0" smtClean="0">
              <a:latin typeface="+mn-lt"/>
            </a:endParaRPr>
          </a:p>
          <a:p>
            <a:r>
              <a:rPr lang="en-US" sz="1400" b="1" dirty="0" err="1" smtClean="0">
                <a:latin typeface="+mn-lt"/>
              </a:rPr>
              <a:t>GetTheReader</a:t>
            </a:r>
            <a:r>
              <a:rPr lang="en-US" sz="1400" b="1" dirty="0">
                <a:latin typeface="+mn-lt"/>
              </a:rPr>
              <a:t>:  </a:t>
            </a:r>
            <a:r>
              <a:rPr lang="en-US" sz="1400" b="1" dirty="0">
                <a:latin typeface="+mn-lt"/>
                <a:hlinkClick r:id="rId13"/>
              </a:rPr>
              <a:t>http://</a:t>
            </a:r>
            <a:r>
              <a:rPr lang="en-US" sz="1400" b="1" dirty="0" smtClean="0">
                <a:latin typeface="+mn-lt"/>
                <a:hlinkClick r:id="rId13"/>
              </a:rPr>
              <a:t>code.google.com/p/zxing/wiki/GetTheReader</a:t>
            </a:r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QR </a:t>
            </a:r>
            <a:r>
              <a:rPr lang="en-US" sz="1400" b="1" dirty="0">
                <a:latin typeface="+mn-lt"/>
              </a:rPr>
              <a:t>Code Reader</a:t>
            </a:r>
          </a:p>
          <a:p>
            <a:r>
              <a:rPr lang="en-US" sz="1400" b="1" dirty="0">
                <a:latin typeface="+mn-lt"/>
              </a:rPr>
              <a:t>Barcode Generator/Reader</a:t>
            </a:r>
          </a:p>
          <a:p>
            <a:r>
              <a:rPr lang="en-US" sz="1400" b="1" dirty="0" err="1">
                <a:latin typeface="+mn-lt"/>
              </a:rPr>
              <a:t>ScanLife</a:t>
            </a:r>
            <a:r>
              <a:rPr lang="en-US" sz="1400" b="1" dirty="0">
                <a:latin typeface="+mn-lt"/>
              </a:rPr>
              <a:t> Barcode Reader</a:t>
            </a:r>
          </a:p>
          <a:p>
            <a:r>
              <a:rPr lang="en-US" sz="1400" b="1" dirty="0">
                <a:latin typeface="+mn-lt"/>
              </a:rPr>
              <a:t>QR Droid</a:t>
            </a:r>
          </a:p>
          <a:p>
            <a:r>
              <a:rPr lang="en-US" sz="1400" b="1" dirty="0">
                <a:latin typeface="+mn-lt"/>
              </a:rPr>
              <a:t>Barcode </a:t>
            </a:r>
            <a:r>
              <a:rPr lang="en-US" sz="1400" b="1" dirty="0" smtClean="0">
                <a:latin typeface="+mn-lt"/>
              </a:rPr>
              <a:t>Scanner</a:t>
            </a:r>
          </a:p>
          <a:p>
            <a:r>
              <a:rPr lang="en-US" sz="1400" b="1" dirty="0" err="1" smtClean="0">
                <a:latin typeface="+mn-lt"/>
              </a:rPr>
              <a:t>mobiScan</a:t>
            </a:r>
            <a:r>
              <a:rPr lang="en-US" sz="1400" b="1" dirty="0" smtClean="0">
                <a:latin typeface="+mn-lt"/>
              </a:rPr>
              <a:t> </a:t>
            </a:r>
            <a:r>
              <a:rPr lang="en-US" sz="1400" b="1" dirty="0">
                <a:latin typeface="+mn-lt"/>
              </a:rPr>
              <a:t>QR</a:t>
            </a:r>
          </a:p>
          <a:p>
            <a:endParaRPr lang="en-US" sz="1400" b="1" dirty="0">
              <a:latin typeface="+mn-lt"/>
            </a:endParaRPr>
          </a:p>
        </p:txBody>
      </p:sp>
      <p:pic>
        <p:nvPicPr>
          <p:cNvPr id="1026" name="Picture 2" descr="C:\Users\glyki\AppData\Local\Microsoft\Windows\Temporary Internet Files\Content.IE5\2117CBIP\i-nigma-400x143[1]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322" y="4581128"/>
            <a:ext cx="2223120" cy="79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1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336704" cy="914400"/>
          </a:xfrm>
        </p:spPr>
        <p:txBody>
          <a:bodyPr/>
          <a:lstStyle/>
          <a:p>
            <a:r>
              <a:rPr lang="en-US" b="1" dirty="0" smtClean="0"/>
              <a:t>QR </a:t>
            </a:r>
            <a:r>
              <a:rPr lang="en-US" b="1" dirty="0"/>
              <a:t>Codes </a:t>
            </a:r>
            <a:r>
              <a:rPr lang="en-US" b="1" dirty="0" smtClean="0"/>
              <a:t>in our lives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01924" y="6165304"/>
            <a:ext cx="5976664" cy="5502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>
                <a:hlinkClick r:id="rId2"/>
              </a:rPr>
              <a:t>https://</a:t>
            </a:r>
            <a:r>
              <a:rPr lang="en-US" sz="2000" b="1" dirty="0" smtClean="0">
                <a:hlinkClick r:id="rId2"/>
              </a:rPr>
              <a:t>www.youtube.com/watch?v=tGYqxVrJN-s</a:t>
            </a:r>
            <a:endParaRPr lang="en-US" sz="2000" b="1" dirty="0" smtClean="0"/>
          </a:p>
          <a:p>
            <a:pPr marL="68580" indent="0">
              <a:buNone/>
            </a:pPr>
            <a:endParaRPr lang="en-US" sz="2000" b="1" dirty="0" smtClean="0"/>
          </a:p>
          <a:p>
            <a:endParaRPr lang="el-G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607" y="2276872"/>
            <a:ext cx="4611014" cy="301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687825" y="5433786"/>
            <a:ext cx="35523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altLang="el-GR" sz="1200" dirty="0"/>
              <a:t>photo credit: </a:t>
            </a:r>
            <a:r>
              <a:rPr lang="cs-CZ" altLang="el-GR" sz="1200" dirty="0">
                <a:hlinkClick r:id="rId4"/>
              </a:rPr>
              <a:t>Ed and Eddie</a:t>
            </a:r>
            <a:r>
              <a:rPr lang="cs-CZ" altLang="el-GR" sz="1200" dirty="0"/>
              <a:t> via </a:t>
            </a:r>
            <a:r>
              <a:rPr lang="cs-CZ" altLang="el-GR" sz="1200" dirty="0">
                <a:hlinkClick r:id="rId5"/>
              </a:rPr>
              <a:t>Flickr</a:t>
            </a:r>
            <a:r>
              <a:rPr lang="cs-CZ" altLang="el-GR" sz="1200" dirty="0"/>
              <a:t> </a:t>
            </a:r>
            <a:r>
              <a:rPr lang="cs-CZ" altLang="el-GR" sz="1200" dirty="0">
                <a:hlinkClick r:id="rId6"/>
              </a:rPr>
              <a:t>cc by-sa 2.0</a:t>
            </a:r>
            <a:r>
              <a:rPr lang="cs-CZ" altLang="el-G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38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generate a code</a:t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843540" y="5014917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8" name="Ορθογώνιο 7"/>
          <p:cNvSpPr/>
          <p:nvPr/>
        </p:nvSpPr>
        <p:spPr>
          <a:xfrm>
            <a:off x="945350" y="1635574"/>
            <a:ext cx="44485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using a site </a:t>
            </a:r>
            <a:r>
              <a:rPr lang="en-US" sz="2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or Open </a:t>
            </a:r>
            <a:r>
              <a:rPr lang="en-US" sz="20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Source </a:t>
            </a:r>
            <a:r>
              <a:rPr lang="en-US" sz="2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code</a:t>
            </a:r>
            <a:endParaRPr lang="el-GR" sz="2000" b="1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467544" y="2037442"/>
            <a:ext cx="77048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2"/>
              </a:rPr>
              <a:t>Kaywa.com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http://www.waspbarcode.com/qr-code-generator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://createqrcode.appspot.com</a:t>
            </a:r>
            <a:r>
              <a:rPr lang="en-US" sz="1400" dirty="0" smtClean="0">
                <a:hlinkClick r:id="rId4"/>
              </a:rPr>
              <a:t>/</a:t>
            </a: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://www.qrcode-monkey.com</a:t>
            </a:r>
            <a:r>
              <a:rPr lang="en-US" sz="1400" dirty="0" smtClean="0">
                <a:hlinkClick r:id="rId5"/>
              </a:rPr>
              <a:t>/</a:t>
            </a:r>
            <a:endParaRPr lang="en-US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6"/>
              </a:rPr>
              <a:t>Qurify.com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hlinkClick r:id="rId7"/>
              </a:rPr>
              <a:t>http://www.visualead.com/</a:t>
            </a:r>
            <a:r>
              <a:rPr lang="en-US" sz="1400" dirty="0"/>
              <a:t> watch </a:t>
            </a:r>
            <a:r>
              <a:rPr lang="en-US" sz="1400" dirty="0" smtClean="0"/>
              <a:t>demo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hlinkClick r:id="rId8"/>
              </a:rPr>
              <a:t>https</a:t>
            </a:r>
            <a:r>
              <a:rPr lang="en-US" sz="1400" dirty="0">
                <a:hlinkClick r:id="rId8"/>
              </a:rPr>
              <a:t>://bitly.com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/>
              <a:t> write </a:t>
            </a:r>
            <a:r>
              <a:rPr lang="en-US" sz="1400" dirty="0" smtClean="0"/>
              <a:t>a </a:t>
            </a:r>
            <a:r>
              <a:rPr lang="en-US" sz="1400" dirty="0"/>
              <a:t>URL address, click "Shorten," and add .</a:t>
            </a:r>
            <a:r>
              <a:rPr lang="en-US" sz="1400" dirty="0" err="1"/>
              <a:t>qr</a:t>
            </a:r>
            <a:r>
              <a:rPr lang="en-US" sz="1400" dirty="0"/>
              <a:t> to the end of the generated bit.ly </a:t>
            </a:r>
            <a:r>
              <a:rPr lang="en-US" sz="1400" dirty="0" smtClean="0"/>
              <a:t>link, copy </a:t>
            </a:r>
            <a:r>
              <a:rPr lang="en-US" sz="1400" dirty="0"/>
              <a:t>the modified bit.ly link into a new browser </a:t>
            </a:r>
            <a:r>
              <a:rPr lang="en-US" sz="1400" dirty="0" smtClean="0"/>
              <a:t>window, get your QR code. </a:t>
            </a:r>
            <a:r>
              <a:rPr lang="en-US" sz="1400" dirty="0"/>
              <a:t>How to Create a QR Code with </a:t>
            </a:r>
            <a:r>
              <a:rPr lang="en-US" sz="1400" dirty="0" err="1"/>
              <a:t>Bitly</a:t>
            </a:r>
            <a:r>
              <a:rPr lang="en-US" sz="1400" dirty="0"/>
              <a:t>   </a:t>
            </a:r>
            <a:r>
              <a:rPr lang="en-US" sz="1400" dirty="0">
                <a:hlinkClick r:id="rId9"/>
              </a:rPr>
              <a:t>https://</a:t>
            </a:r>
            <a:r>
              <a:rPr lang="en-US" sz="1400" dirty="0" smtClean="0">
                <a:hlinkClick r:id="rId9"/>
              </a:rPr>
              <a:t>youtu.be/x35uQM5jsh0</a:t>
            </a:r>
            <a:endParaRPr lang="en-US" sz="1400" dirty="0" smtClean="0"/>
          </a:p>
          <a:p>
            <a:r>
              <a:rPr lang="en-US" sz="1400" dirty="0" smtClean="0">
                <a:hlinkClick r:id="rId10"/>
              </a:rPr>
              <a:t>       https</a:t>
            </a:r>
            <a:r>
              <a:rPr lang="en-US" sz="1400" dirty="0">
                <a:hlinkClick r:id="rId10"/>
              </a:rPr>
              <a:t>://play.google.com/store/search?q=QR%20Code%20Generator&amp;c=apps</a:t>
            </a:r>
            <a:endParaRPr lang="en-US" sz="1400" dirty="0"/>
          </a:p>
          <a:p>
            <a:endParaRPr lang="en-US" sz="1400" b="1" dirty="0"/>
          </a:p>
          <a:p>
            <a:endParaRPr lang="en-US" sz="1400" dirty="0" smtClean="0"/>
          </a:p>
          <a:p>
            <a:endParaRPr lang="el-GR" sz="1400" dirty="0"/>
          </a:p>
        </p:txBody>
      </p:sp>
      <p:pic>
        <p:nvPicPr>
          <p:cNvPr id="1028" name="Picture 4" descr="C:\Users\glyki\Desktop\Screenshot_4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53824"/>
            <a:ext cx="906996" cy="93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751150" y="4962504"/>
            <a:ext cx="46427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And for more creative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users:</a:t>
            </a:r>
          </a:p>
          <a:p>
            <a:r>
              <a:rPr lang="en-US" dirty="0">
                <a:hlinkClick r:id="rId2"/>
              </a:rPr>
              <a:t>https://www.unitag.io/qrcode http://www.qrstuff.com/</a:t>
            </a:r>
          </a:p>
          <a:p>
            <a:r>
              <a:rPr lang="en-US" b="1" dirty="0" smtClean="0">
                <a:hlinkClick r:id="rId12"/>
              </a:rPr>
              <a:t>http</a:t>
            </a:r>
            <a:r>
              <a:rPr lang="en-US" b="1" dirty="0">
                <a:hlinkClick r:id="rId12"/>
              </a:rPr>
              <a:t>://www.beautifulqrcodes.com/</a:t>
            </a:r>
            <a:endParaRPr lang="en-US" b="1" dirty="0"/>
          </a:p>
          <a:p>
            <a:r>
              <a:rPr lang="en-US" b="1" dirty="0">
                <a:hlinkClick r:id="rId13"/>
              </a:rPr>
              <a:t>http://www.unitaglive.com/qrcode</a:t>
            </a:r>
            <a:endParaRPr lang="en-US" b="1" dirty="0"/>
          </a:p>
          <a:p>
            <a:r>
              <a:rPr lang="en-US" b="1" dirty="0">
                <a:hlinkClick r:id="rId7"/>
              </a:rPr>
              <a:t>http://www.visualead.com/</a:t>
            </a:r>
            <a:endParaRPr lang="en-US" b="1" dirty="0"/>
          </a:p>
        </p:txBody>
      </p:sp>
      <p:pic>
        <p:nvPicPr>
          <p:cNvPr id="2050" name="Picture 2" descr="C:\Users\glyki\AppData\Local\Microsoft\Windows\Temporary Internet Files\Content.IE5\7DOHR0BR\qrstuff[1]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807858"/>
            <a:ext cx="2562833" cy="167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0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676456" cy="1260752"/>
          </a:xfrm>
        </p:spPr>
        <p:txBody>
          <a:bodyPr>
            <a:noAutofit/>
          </a:bodyPr>
          <a:lstStyle/>
          <a:p>
            <a:r>
              <a:rPr lang="en-US" b="1" dirty="0" smtClean="0"/>
              <a:t>Management </a:t>
            </a:r>
            <a:r>
              <a:rPr lang="en-US" dirty="0"/>
              <a:t>&amp; </a:t>
            </a:r>
            <a:r>
              <a:rPr lang="en-US" dirty="0" smtClean="0"/>
              <a:t>Tracking</a:t>
            </a:r>
            <a:r>
              <a:rPr lang="en-US" b="1" dirty="0"/>
              <a:t> Tools</a:t>
            </a:r>
            <a:r>
              <a:rPr lang="en-US" dirty="0" smtClean="0"/>
              <a:t> 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l-GR" sz="2800" dirty="0"/>
          </a:p>
        </p:txBody>
      </p:sp>
      <p:sp>
        <p:nvSpPr>
          <p:cNvPr id="3" name="Ορθογώνιο 2"/>
          <p:cNvSpPr/>
          <p:nvPr/>
        </p:nvSpPr>
        <p:spPr>
          <a:xfrm>
            <a:off x="948206" y="2708920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hlinkClick r:id="rId2"/>
              </a:rPr>
              <a:t>Delivr</a:t>
            </a:r>
            <a:r>
              <a:rPr lang="en-US" sz="2400" dirty="0" smtClean="0"/>
              <a:t> </a:t>
            </a:r>
            <a:r>
              <a:rPr lang="en-US" sz="2400" dirty="0"/>
              <a:t>(QR)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Microsoft Tag</a:t>
            </a:r>
            <a:r>
              <a:rPr lang="en-US" sz="2400" dirty="0"/>
              <a:t> (Tag)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hlinkClick r:id="rId4"/>
              </a:rPr>
              <a:t>Tappinn</a:t>
            </a:r>
            <a:r>
              <a:rPr lang="en-US" sz="2400" dirty="0" smtClean="0"/>
              <a:t> </a:t>
            </a:r>
            <a:r>
              <a:rPr lang="en-US" sz="2400" dirty="0"/>
              <a:t>(QR, UPC)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hlinkClick r:id="rId5"/>
              </a:rPr>
              <a:t>Paperlinks</a:t>
            </a:r>
            <a:r>
              <a:rPr lang="en-US" sz="2400" dirty="0"/>
              <a:t> (QR)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hlinkClick r:id="rId6"/>
              </a:rPr>
              <a:t>QReateBUZZ</a:t>
            </a:r>
            <a:r>
              <a:rPr lang="en-US" sz="2400" dirty="0"/>
              <a:t> (QR)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hlinkClick r:id="rId7"/>
              </a:rPr>
              <a:t>BeQRious</a:t>
            </a:r>
            <a:r>
              <a:rPr lang="en-US" sz="2400" dirty="0"/>
              <a:t> (QR)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hlinkClick r:id="rId8"/>
              </a:rPr>
              <a:t>SPARQCode</a:t>
            </a:r>
            <a:r>
              <a:rPr lang="en-US" sz="2400" dirty="0"/>
              <a:t> (QR)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hlinkClick r:id="rId9"/>
              </a:rPr>
              <a:t>QReate</a:t>
            </a:r>
            <a:r>
              <a:rPr lang="en-US" sz="2400" dirty="0">
                <a:hlinkClick r:id="rId9"/>
              </a:rPr>
              <a:t> and Track</a:t>
            </a:r>
            <a:r>
              <a:rPr lang="en-US" sz="2400" dirty="0"/>
              <a:t> (QR</a:t>
            </a:r>
            <a:r>
              <a:rPr lang="en-US" sz="2400" dirty="0" smtClean="0"/>
              <a:t>)</a:t>
            </a:r>
            <a:r>
              <a:rPr lang="en-US" sz="2400" dirty="0">
                <a:hlinkClick r:id="rId10"/>
              </a:rPr>
              <a:t> </a:t>
            </a:r>
            <a:endParaRPr lang="en-US" sz="2400" dirty="0" smtClean="0">
              <a:hlinkClick r:id="rId1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hlinkClick r:id="rId10"/>
              </a:rPr>
              <a:t>ScanLife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EZcode</a:t>
            </a:r>
            <a:r>
              <a:rPr lang="en-US" sz="2400" dirty="0"/>
              <a:t>, QR, </a:t>
            </a:r>
            <a:r>
              <a:rPr lang="en-US" sz="2400" dirty="0" err="1"/>
              <a:t>DataMatrix</a:t>
            </a:r>
            <a:r>
              <a:rPr lang="en-US" sz="2400" dirty="0"/>
              <a:t>, UPC)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Ορθογώνιο 4"/>
          <p:cNvSpPr/>
          <p:nvPr/>
        </p:nvSpPr>
        <p:spPr>
          <a:xfrm>
            <a:off x="974711" y="1854116"/>
            <a:ext cx="3594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to Track Scanning Analytics</a:t>
            </a:r>
            <a:endParaRPr lang="el-GR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12064"/>
            <a:ext cx="8219256" cy="914400"/>
          </a:xfrm>
        </p:spPr>
        <p:txBody>
          <a:bodyPr/>
          <a:lstStyle/>
          <a:p>
            <a:r>
              <a:rPr lang="en-US" sz="3200" b="1" dirty="0" smtClean="0"/>
              <a:t>Using QR </a:t>
            </a:r>
            <a:r>
              <a:rPr lang="en-US" sz="3200" b="1" dirty="0"/>
              <a:t>Codes in Marketing Campaigns</a:t>
            </a:r>
            <a:endParaRPr lang="el-GR" sz="3200" dirty="0"/>
          </a:p>
        </p:txBody>
      </p:sp>
      <p:sp>
        <p:nvSpPr>
          <p:cNvPr id="3" name="Ορθογώνιο 2"/>
          <p:cNvSpPr/>
          <p:nvPr/>
        </p:nvSpPr>
        <p:spPr>
          <a:xfrm>
            <a:off x="467544" y="206084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Context </a:t>
            </a:r>
            <a:r>
              <a:rPr lang="en-US" sz="2800" b="1" dirty="0">
                <a:solidFill>
                  <a:srgbClr val="FFC000"/>
                </a:solidFill>
              </a:rPr>
              <a:t>and Content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- </a:t>
            </a:r>
            <a:r>
              <a:rPr lang="en-US" sz="2000" dirty="0" smtClean="0"/>
              <a:t>should </a:t>
            </a:r>
            <a:r>
              <a:rPr lang="en-US" sz="2000" dirty="0"/>
              <a:t>direct the user to targeted content </a:t>
            </a:r>
            <a:r>
              <a:rPr lang="en-US" sz="2000" dirty="0" smtClean="0"/>
              <a:t>complementing to the </a:t>
            </a:r>
            <a:r>
              <a:rPr lang="en-US" sz="2000" dirty="0"/>
              <a:t>printed </a:t>
            </a:r>
            <a:r>
              <a:rPr lang="en-US" sz="2000" dirty="0" smtClean="0"/>
              <a:t>material. </a:t>
            </a:r>
          </a:p>
          <a:p>
            <a:endParaRPr lang="en-US" sz="2000" b="1" dirty="0"/>
          </a:p>
          <a:p>
            <a:r>
              <a:rPr lang="en-US" sz="2800" b="1" dirty="0" smtClean="0">
                <a:solidFill>
                  <a:srgbClr val="FFC000"/>
                </a:solidFill>
              </a:rPr>
              <a:t>Instruction / Call </a:t>
            </a:r>
            <a:r>
              <a:rPr lang="en-US" sz="2800" b="1" dirty="0">
                <a:solidFill>
                  <a:srgbClr val="FFC000"/>
                </a:solidFill>
              </a:rPr>
              <a:t>to Action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- </a:t>
            </a:r>
            <a:r>
              <a:rPr lang="en-US" sz="2000" dirty="0" smtClean="0"/>
              <a:t>to invite users </a:t>
            </a:r>
            <a:r>
              <a:rPr lang="en-US" sz="2000" dirty="0"/>
              <a:t>to scan the QR </a:t>
            </a:r>
            <a:r>
              <a:rPr lang="en-US" sz="2000" dirty="0" smtClean="0"/>
              <a:t>code </a:t>
            </a:r>
            <a:r>
              <a:rPr lang="en-US" sz="2000" dirty="0"/>
              <a:t>(e.g. "scan this code </a:t>
            </a:r>
            <a:r>
              <a:rPr lang="en-US" sz="2000" dirty="0" smtClean="0"/>
              <a:t>to get a discount”)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 </a:t>
            </a:r>
          </a:p>
          <a:p>
            <a:r>
              <a:rPr lang="en-US" sz="2800" b="1" dirty="0">
                <a:solidFill>
                  <a:srgbClr val="FFC000"/>
                </a:solidFill>
              </a:rPr>
              <a:t>Mobile Landing Page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000" dirty="0"/>
              <a:t>- </a:t>
            </a:r>
            <a:r>
              <a:rPr lang="en-US" sz="2000" dirty="0" smtClean="0"/>
              <a:t>the </a:t>
            </a:r>
            <a:r>
              <a:rPr lang="en-US" sz="2000" dirty="0"/>
              <a:t>person who scans the code </a:t>
            </a:r>
            <a:r>
              <a:rPr lang="en-US" sz="2000" dirty="0" smtClean="0"/>
              <a:t>uses </a:t>
            </a:r>
            <a:r>
              <a:rPr lang="en-US" sz="2000" dirty="0"/>
              <a:t>a handheld device.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Tracking </a:t>
            </a:r>
            <a:r>
              <a:rPr lang="en-US" sz="2800" b="1" dirty="0">
                <a:solidFill>
                  <a:srgbClr val="FFC000"/>
                </a:solidFill>
              </a:rPr>
              <a:t>&amp; Reporting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system </a:t>
            </a:r>
            <a:r>
              <a:rPr lang="en-US" sz="2000" dirty="0" smtClean="0"/>
              <a:t>–check the number of scans, get geographic and other data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827584" y="1340768"/>
            <a:ext cx="3879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Key Considerations </a:t>
            </a:r>
            <a:endParaRPr lang="el-GR" sz="24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QR code Content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539552" y="357301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Satisfy their high expectations regarding the content </a:t>
            </a:r>
            <a:r>
              <a:rPr lang="en-US" sz="2400" dirty="0"/>
              <a:t>they will find.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Reward them with discounts or </a:t>
            </a:r>
            <a:r>
              <a:rPr lang="en-US" sz="2400" dirty="0"/>
              <a:t>useful </a:t>
            </a:r>
            <a:r>
              <a:rPr lang="en-US" sz="2400" dirty="0" smtClean="0"/>
              <a:t>tips.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Consider everything </a:t>
            </a:r>
            <a:r>
              <a:rPr lang="en-US" sz="2400" dirty="0"/>
              <a:t>to save </a:t>
            </a:r>
            <a:r>
              <a:rPr lang="en-US" sz="2400" dirty="0" smtClean="0"/>
              <a:t>their time (email</a:t>
            </a:r>
            <a:r>
              <a:rPr lang="en-US" sz="2400" dirty="0"/>
              <a:t>, SMS, phone call, video, map, apps, etc</a:t>
            </a:r>
            <a:r>
              <a:rPr lang="en-US" sz="2400" dirty="0" smtClean="0"/>
              <a:t>.)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544622" y="1772816"/>
            <a:ext cx="6619665" cy="1200329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2400" b="1" i="1" dirty="0" smtClean="0">
              <a:solidFill>
                <a:srgbClr val="00B0F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F0"/>
                </a:solidFill>
              </a:rPr>
              <a:t>“Make it of special value </a:t>
            </a:r>
            <a:r>
              <a:rPr lang="en-US" sz="2400" b="1" i="1" dirty="0">
                <a:solidFill>
                  <a:srgbClr val="00B0F0"/>
                </a:solidFill>
              </a:rPr>
              <a:t>for the </a:t>
            </a:r>
            <a:r>
              <a:rPr lang="en-US" sz="2400" b="1" i="1" dirty="0" smtClean="0">
                <a:solidFill>
                  <a:srgbClr val="00B0F0"/>
                </a:solidFill>
              </a:rPr>
              <a:t>Customers” </a:t>
            </a:r>
            <a:r>
              <a:rPr lang="en-US" sz="2400" b="1" i="1" dirty="0">
                <a:solidFill>
                  <a:srgbClr val="00B0F0"/>
                </a:solidFill>
              </a:rPr>
              <a:t/>
            </a:r>
            <a:br>
              <a:rPr lang="en-US" sz="2400" b="1" i="1" dirty="0">
                <a:solidFill>
                  <a:srgbClr val="00B0F0"/>
                </a:solidFill>
              </a:rPr>
            </a:br>
            <a:endParaRPr lang="el-GR" sz="2400" b="1" i="1" dirty="0">
              <a:solidFill>
                <a:srgbClr val="00B0F0"/>
              </a:solidFill>
            </a:endParaRPr>
          </a:p>
        </p:txBody>
      </p:sp>
      <p:pic>
        <p:nvPicPr>
          <p:cNvPr id="1035" name="Picture 11" descr="Μπάλα, Θαυμαστικό, Λύση, Πρόβλημα, Θέμα, Πληροφορίε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25572"/>
            <a:ext cx="1419807" cy="152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512064"/>
            <a:ext cx="9145016" cy="914400"/>
          </a:xfrm>
        </p:spPr>
        <p:txBody>
          <a:bodyPr/>
          <a:lstStyle/>
          <a:p>
            <a:r>
              <a:rPr lang="en-US" sz="3600" b="1" dirty="0" smtClean="0"/>
              <a:t>Using QR codes to benefit marketing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l-G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8448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altLang="el-GR" sz="32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9592" y="3140968"/>
            <a:ext cx="7992888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 business card company showing how they are using them for businesses:</a:t>
            </a:r>
            <a:endPara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hangingPunct="0"/>
            <a:r>
              <a:rPr lang="cs-CZ" altLang="el-GR" dirty="0" smtClean="0">
                <a:hlinkClick r:id="rId3"/>
              </a:rPr>
              <a:t>https</a:t>
            </a:r>
            <a:r>
              <a:rPr lang="cs-CZ" altLang="el-GR" dirty="0">
                <a:hlinkClick r:id="rId3"/>
              </a:rPr>
              <a:t>://</a:t>
            </a:r>
            <a:r>
              <a:rPr lang="cs-CZ" altLang="el-GR" dirty="0" smtClean="0">
                <a:hlinkClick r:id="rId3"/>
              </a:rPr>
              <a:t>www.youtube.com/watch?v=VEuX23iy2A4</a:t>
            </a:r>
            <a:endParaRPr lang="en-US" altLang="el-GR" dirty="0" smtClean="0"/>
          </a:p>
          <a:p>
            <a:pPr lvl="0" eaLnBrk="0" hangingPunct="0"/>
            <a:endParaRPr lang="en-US" altLang="el-GR" dirty="0" smtClean="0"/>
          </a:p>
          <a:p>
            <a:pPr lvl="0" eaLnBrk="0" hangingPunct="0"/>
            <a:r>
              <a:rPr lang="en-US" dirty="0" smtClean="0"/>
              <a:t>In print that links the user straight to a web site:</a:t>
            </a:r>
          </a:p>
          <a:p>
            <a:pPr lvl="0" eaLnBrk="0" hangingPunct="0"/>
            <a:r>
              <a:rPr lang="en-US" dirty="0" smtClean="0">
                <a:hlinkClick r:id="rId4"/>
              </a:rPr>
              <a:t>https://www.youtube.com/watch?time_continue=2&amp;v=5wL39oZYpU0</a:t>
            </a:r>
            <a:endParaRPr lang="en-US" dirty="0" smtClean="0"/>
          </a:p>
          <a:p>
            <a:pPr lvl="0" eaLnBrk="0" hangingPunct="0"/>
            <a:r>
              <a:rPr lang="en-US" dirty="0" smtClean="0"/>
              <a:t>more examples-skip to half way in this :</a:t>
            </a:r>
          </a:p>
          <a:p>
            <a:pPr lvl="0" eaLnBrk="0" hangingPunct="0"/>
            <a:r>
              <a:rPr lang="en-US" dirty="0" smtClean="0">
                <a:hlinkClick r:id="rId5"/>
              </a:rPr>
              <a:t>https://www.youtube.com/watch?v=vc7INsQOTG4</a:t>
            </a:r>
            <a:endParaRPr lang="en-US" dirty="0" smtClean="0"/>
          </a:p>
          <a:p>
            <a:pPr lvl="0" eaLnBrk="0" hangingPunct="0"/>
            <a:endParaRPr kumimoji="0" lang="cs-CZ" altLang="el-G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el-G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18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120680" cy="914400"/>
          </a:xfrm>
        </p:spPr>
        <p:txBody>
          <a:bodyPr/>
          <a:lstStyle/>
          <a:p>
            <a:r>
              <a:rPr lang="en-US" dirty="0" smtClean="0"/>
              <a:t>An Innovative example</a:t>
            </a:r>
            <a:br>
              <a:rPr lang="en-US" dirty="0" smtClean="0"/>
            </a:br>
            <a:r>
              <a:rPr lang="en-US" dirty="0"/>
              <a:t> </a:t>
            </a:r>
            <a:endParaRPr lang="el-GR" sz="2400" i="1" dirty="0"/>
          </a:p>
        </p:txBody>
      </p:sp>
      <p:sp>
        <p:nvSpPr>
          <p:cNvPr id="3" name="Ορθογώνιο 2"/>
          <p:cNvSpPr/>
          <p:nvPr/>
        </p:nvSpPr>
        <p:spPr>
          <a:xfrm>
            <a:off x="395536" y="1340767"/>
            <a:ext cx="856895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project</a:t>
            </a:r>
            <a:r>
              <a:rPr lang="en-US" sz="2400" b="1" dirty="0" smtClean="0">
                <a:solidFill>
                  <a:srgbClr val="FFC000"/>
                </a:solidFill>
              </a:rPr>
              <a:t>: “</a:t>
            </a:r>
            <a:r>
              <a:rPr lang="en-US" sz="2400" b="1" i="1" dirty="0">
                <a:solidFill>
                  <a:srgbClr val="FFC000"/>
                </a:solidFill>
              </a:rPr>
              <a:t>How to create a Wikipedia Town</a:t>
            </a:r>
            <a:r>
              <a:rPr lang="en-US" sz="2400" b="1" i="1" dirty="0" smtClean="0">
                <a:solidFill>
                  <a:srgbClr val="FFC000"/>
                </a:solidFill>
              </a:rPr>
              <a:t>”</a:t>
            </a:r>
          </a:p>
          <a:p>
            <a:pPr algn="ctr"/>
            <a:endParaRPr lang="en-US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/>
              <a:t>                     Monmouth </a:t>
            </a:r>
            <a:r>
              <a:rPr lang="en-US" dirty="0"/>
              <a:t>the Welsh town </a:t>
            </a:r>
            <a:r>
              <a:rPr lang="en-US" dirty="0" smtClean="0"/>
              <a:t>created Monmouthpedia; </a:t>
            </a:r>
          </a:p>
          <a:p>
            <a:r>
              <a:rPr lang="en-US" dirty="0" err="1" smtClean="0"/>
              <a:t>QRpedia</a:t>
            </a:r>
            <a:r>
              <a:rPr lang="en-US" dirty="0" smtClean="0"/>
              <a:t> codes all over the town take </a:t>
            </a:r>
            <a:r>
              <a:rPr lang="en-US" dirty="0"/>
              <a:t>you to a Wikipedia article in your language.  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2050" name="Picture 2" descr="https://upload.wikimedia.org/wikipedia/commons/a/ae/QRpedia_plaque_for_Shire_Hall%2C_Monm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1" y="3002760"/>
            <a:ext cx="5040560" cy="23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397429" y="5521988"/>
            <a:ext cx="2926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FFC000"/>
                </a:solidFill>
              </a:rPr>
              <a:t>Ceramic plaque with </a:t>
            </a:r>
            <a:r>
              <a:rPr lang="en-US" sz="1400" b="1" i="1" dirty="0" err="1" smtClean="0">
                <a:solidFill>
                  <a:srgbClr val="FFC000"/>
                </a:solidFill>
              </a:rPr>
              <a:t>QRpedia</a:t>
            </a:r>
            <a:r>
              <a:rPr lang="en-US" sz="1400" b="1" i="1" dirty="0" smtClean="0">
                <a:solidFill>
                  <a:srgbClr val="FFC000"/>
                </a:solidFill>
              </a:rPr>
              <a:t> code </a:t>
            </a:r>
            <a:r>
              <a:rPr lang="en-US" sz="1400" b="1" i="1" dirty="0">
                <a:solidFill>
                  <a:srgbClr val="FFC000"/>
                </a:solidFill>
              </a:rPr>
              <a:t>for </a:t>
            </a:r>
            <a:r>
              <a:rPr lang="en-US" sz="1400" b="1" i="1" dirty="0" smtClean="0">
                <a:solidFill>
                  <a:srgbClr val="FFC000"/>
                </a:solidFill>
              </a:rPr>
              <a:t>Shire Hall.</a:t>
            </a:r>
          </a:p>
          <a:p>
            <a:pPr algn="ctr"/>
            <a:r>
              <a:rPr lang="en-US" sz="1400" b="1" i="1" dirty="0" smtClean="0">
                <a:solidFill>
                  <a:srgbClr val="FFC000"/>
                </a:solidFill>
              </a:rPr>
              <a:t> Blue plaques </a:t>
            </a:r>
            <a:r>
              <a:rPr lang="en-US" sz="1400" b="1" i="1" dirty="0">
                <a:solidFill>
                  <a:srgbClr val="FFC000"/>
                </a:solidFill>
              </a:rPr>
              <a:t>are </a:t>
            </a:r>
            <a:r>
              <a:rPr lang="en-US" sz="1400" b="1" i="1" dirty="0" smtClean="0">
                <a:solidFill>
                  <a:srgbClr val="FFC000"/>
                </a:solidFill>
              </a:rPr>
              <a:t>used for the Heritage Trail sites</a:t>
            </a:r>
            <a:endParaRPr lang="el-GR" sz="1400" b="1" i="1" dirty="0">
              <a:solidFill>
                <a:srgbClr val="FFC000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253945" y="5539866"/>
            <a:ext cx="25290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altLang="el-GR" sz="1000" dirty="0">
                <a:cs typeface="Arial" charset="0"/>
                <a:hlinkClick r:id="rId4"/>
              </a:rPr>
              <a:t>CC BY 2.0</a:t>
            </a:r>
            <a:endParaRPr lang="el-GR" altLang="el-GR" sz="1000" dirty="0">
              <a:cs typeface="Arial" charset="0"/>
            </a:endParaRPr>
          </a:p>
          <a:p>
            <a:pPr lvl="0" eaLnBrk="0" hangingPunct="0"/>
            <a:r>
              <a:rPr lang="el-GR" altLang="el-GR" sz="1000" dirty="0">
                <a:cs typeface="Arial" charset="0"/>
              </a:rPr>
              <a:t>File:QRpedia </a:t>
            </a:r>
            <a:r>
              <a:rPr lang="el-GR" altLang="el-GR" sz="1000" dirty="0" err="1">
                <a:cs typeface="Arial" charset="0"/>
              </a:rPr>
              <a:t>plaque</a:t>
            </a:r>
            <a:r>
              <a:rPr lang="el-GR" altLang="el-GR" sz="1000" dirty="0">
                <a:cs typeface="Arial" charset="0"/>
              </a:rPr>
              <a:t> </a:t>
            </a:r>
            <a:r>
              <a:rPr lang="el-GR" altLang="el-GR" sz="1000" dirty="0" err="1">
                <a:cs typeface="Arial" charset="0"/>
              </a:rPr>
              <a:t>for</a:t>
            </a:r>
            <a:r>
              <a:rPr lang="el-GR" altLang="el-GR" sz="1000" dirty="0">
                <a:cs typeface="Arial" charset="0"/>
              </a:rPr>
              <a:t> </a:t>
            </a:r>
            <a:r>
              <a:rPr lang="el-GR" altLang="el-GR" sz="1000" dirty="0" err="1">
                <a:cs typeface="Arial" charset="0"/>
              </a:rPr>
              <a:t>Shire</a:t>
            </a:r>
            <a:r>
              <a:rPr lang="el-GR" altLang="el-GR" sz="1000" dirty="0">
                <a:cs typeface="Arial" charset="0"/>
              </a:rPr>
              <a:t> </a:t>
            </a:r>
            <a:r>
              <a:rPr lang="el-GR" altLang="el-GR" sz="1000" dirty="0" err="1">
                <a:cs typeface="Arial" charset="0"/>
              </a:rPr>
              <a:t>Hall</a:t>
            </a:r>
            <a:r>
              <a:rPr lang="el-GR" altLang="el-GR" sz="1000" dirty="0">
                <a:cs typeface="Arial" charset="0"/>
              </a:rPr>
              <a:t>, </a:t>
            </a:r>
            <a:r>
              <a:rPr lang="el-GR" altLang="el-GR" sz="1000" dirty="0" err="1" smtClean="0">
                <a:cs typeface="Arial" charset="0"/>
              </a:rPr>
              <a:t>Monmouth.jpg</a:t>
            </a:r>
            <a:r>
              <a:rPr lang="en-US" altLang="el-GR" sz="1000" dirty="0" smtClean="0">
                <a:cs typeface="Arial" charset="0"/>
              </a:rPr>
              <a:t>, </a:t>
            </a:r>
            <a:r>
              <a:rPr lang="el-GR" altLang="el-GR" sz="1000" dirty="0" err="1" smtClean="0">
                <a:cs typeface="Arial" charset="0"/>
              </a:rPr>
              <a:t>Created</a:t>
            </a:r>
            <a:r>
              <a:rPr lang="el-GR" altLang="el-GR" sz="1000" dirty="0">
                <a:cs typeface="Arial" charset="0"/>
              </a:rPr>
              <a:t>: 11 </a:t>
            </a:r>
            <a:r>
              <a:rPr lang="el-GR" altLang="el-GR" sz="1000" dirty="0" err="1">
                <a:cs typeface="Arial" charset="0"/>
              </a:rPr>
              <a:t>May</a:t>
            </a:r>
            <a:r>
              <a:rPr lang="el-GR" altLang="el-GR" sz="1000" dirty="0">
                <a:cs typeface="Arial" charset="0"/>
              </a:rPr>
              <a:t> 2012 </a:t>
            </a:r>
          </a:p>
        </p:txBody>
      </p:sp>
    </p:spTree>
    <p:extLst>
      <p:ext uri="{BB962C8B-B14F-4D97-AF65-F5344CB8AC3E}">
        <p14:creationId xmlns:p14="http://schemas.microsoft.com/office/powerpoint/2010/main" val="19840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 descr="Αποτέλεσμα εικόνας για pedro morales code artist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AutoShape 5" descr="Αποτέλεσμα εικόνας για pedro morales code artist"/>
          <p:cNvSpPr>
            <a:spLocks noChangeAspect="1" noChangeArrowheads="1"/>
          </p:cNvSpPr>
          <p:nvPr/>
        </p:nvSpPr>
        <p:spPr bwMode="auto">
          <a:xfrm>
            <a:off x="328613" y="-30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Τίτλος 1"/>
          <p:cNvSpPr txBox="1">
            <a:spLocks/>
          </p:cNvSpPr>
          <p:nvPr/>
        </p:nvSpPr>
        <p:spPr>
          <a:xfrm>
            <a:off x="914400" y="512064"/>
            <a:ext cx="4881736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cap="none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b="1" dirty="0" smtClean="0"/>
              <a:t>QR Code in Art! </a:t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485767" y="3982162"/>
            <a:ext cx="4423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Engaging art with </a:t>
            </a:r>
            <a:r>
              <a:rPr lang="en-US" dirty="0"/>
              <a:t>QR </a:t>
            </a:r>
            <a:r>
              <a:rPr lang="en-US" dirty="0" smtClean="0"/>
              <a:t>technology</a:t>
            </a:r>
          </a:p>
          <a:p>
            <a:pPr lvl="0"/>
            <a:r>
              <a:rPr lang="cs-CZ" altLang="el-GR" i="1" dirty="0"/>
              <a:t>Pedro Morales </a:t>
            </a:r>
            <a:r>
              <a:rPr lang="en-US" altLang="el-GR" i="1" dirty="0"/>
              <a:t>(</a:t>
            </a:r>
            <a:r>
              <a:rPr lang="cs-CZ" altLang="el-GR" i="1" dirty="0"/>
              <a:t>artist</a:t>
            </a:r>
            <a:r>
              <a:rPr lang="en-US" altLang="el-GR" i="1" dirty="0" smtClean="0"/>
              <a:t>) – </a:t>
            </a:r>
          </a:p>
          <a:p>
            <a:pPr lvl="0"/>
            <a:r>
              <a:rPr lang="cs-CZ" altLang="el-GR" i="1" dirty="0" smtClean="0"/>
              <a:t>his exhibit</a:t>
            </a:r>
            <a:r>
              <a:rPr lang="en-US" altLang="el-GR" i="1" dirty="0" smtClean="0"/>
              <a:t>ion</a:t>
            </a:r>
            <a:r>
              <a:rPr lang="cs-CZ" altLang="el-GR" i="1" dirty="0" smtClean="0"/>
              <a:t> </a:t>
            </a:r>
            <a:r>
              <a:rPr lang="cs-CZ" altLang="el-GR" i="1" dirty="0"/>
              <a:t>in the Galería D'Museo in Caracas, Venezuela. </a:t>
            </a:r>
          </a:p>
          <a:p>
            <a:endParaRPr lang="el-GR" dirty="0"/>
          </a:p>
        </p:txBody>
      </p:sp>
      <p:sp>
        <p:nvSpPr>
          <p:cNvPr id="8" name="AutoShape 2" descr="data:image/jpeg;base64,/9j/4AAQSkZJRgABAQAAAQABAAD/2wCEAAkGBxISEhUTExMWFRUVGBgYGBYWFxgaFhcYHRoYHxgYFhgYHyggGB4lGx0YITIhJyorLi4uGB8zODUtNygtLisBCgoKDg0OGxAQGi0lHyUtLS0tLS0tLS0tLS8tLS0tLS0tLS0tLS0tLS0tLS0tLS0tLS0tLS0tLS0tLS0tLS0tLf/AABEIAP8AxQMBIgACEQEDEQH/xAAcAAABBQEBAQAAAAAAAAAAAAAGAAMEBQcCCAH/xABOEAACAgAEBAMEBAoEDAUFAAABAgMRAAQSIQUTMUEGIlEHMmFxFCOBkRUzQlJyobGywdEIYpLwFyQ1Q1NUc4KTwtLhFiU0orNEdJSj8f/EABkBAAMBAQEAAAAAAAAAAAAAAAABAwIEBf/EACwRAAICAQMCBAUFAQAAAAAAAAABAhEDEiExQVEEE3GxIjJhgcGh0eHw8UL/2gAMAwEAAhEDEQA/ANxwsLGf+0/2ivwl4FWBZucrmy5XTpKjspvrgA0DCxhP+H6X/UU/4zf9GPo9vk3+op/xm/6MA9LN1wsYdD7dp21VkY/KNR+vI271ab1hv/D5N/qMf/Gb/owWFM2+fNIlB3VSegJAvp0vr1GOPwhF/pE9PeHX0+fwxh2Y9tby+9w6Nq785rG4OxCWN1H3Yj/4Zxf+T479fpEliugB02BsNvgPQYVhRvT5+IdZEGwPvDoeh+Rwkz0RNCRCbIoMLsFQR97KP94euMRg9rrSKzDh8Q5QTcTuGA3C0QlgbV9vxwyPa2AAw4bEPMaqZwQ3W1pNr+HoPQYNSGotm7RZpGNKwY1exvb1+WGjxKEf5xOl3qFVdDf4np64wzK+2kowK5BFIBUH6RJ06ke764eyntc5gb/EVAQAj/GZe1ldPl2qjuOxrptgbSBRbNvOfi3+sTa78w2o0f13jo5yMAEutE0DYonGCy+2IA1+Dk71WYkA83vVS7X0+Qrptjl/bTYr8HoBq1Gsw+5JBIPk3BoWOm2CxUzfvpKaQ2tdJNA2KJ6UD63huPPxMQBIpJ6AMCT1/kfuOMHb222oQ8Oj0qdSjnNSneivk8tXtXTth/Le2Q6Qy8PjGg+UCdxVWdho6eY7fHA2CTZuQz8R6SKe3vD+/Tf5Y+R5+JukiG6qmG90RX2EfePXGDH20bf5PT/8iT0r8302+W2Pq+2fUV/8ujta0nnvqXYDZtNjZVF/AYYUz0DhYxPL+2+W1U5NACRZ57kgdzulmh2w/wAV9t7JIVhyqyJ2ZpGQn/dKWO2FaHpZsuFjHV9s0+mzk4wfTnMf+TDf+Gqb/U4/+M3/AEYz5kQ0M2bCxjOX9tcrTRxHJxjmOi3zm21MBdaN+uNmxpOxNULCwsLDELGP+3OBWnyuoA/Vy9Rf5SY2DGRe278flf8AZyfvJieT5SmP5jMhkYevLXrXQYfThsP+jT+yMfY/44fU45XJ9zqSOfwPlz1iX7sL8C5f/Rj9eJqHYY+4xqfcelFf+BYPzP1t/PDbcDg/M/Wf54sycck4Ncu4tKK1uCw+h3/rH+eOfwLFVearv3j1xZFhj44I6isPW+49KKhuAw+jf2jj6nCI1BClhYo79RixZsck4et9xaUUed4PGFJGq/nitXILXU4Is+fIfsxUHY4tCTolKKshnIL6nDxiCRED4/ww62Pmc/FY1bFRSyYcy3XDcmHct1xV8GOpecHA1m/T+Iwxxf8AGGug/uThzhvvH7P24Zz7W5A6k4k+Sq4LSQAIK+GIxxIzGygYis2JoGfeFZOSTNwsq2Flhs7becHv9uPXOPL/AITVSyktX+MRAfEjTQ/Xj1Bi+N2RyLhiwsLCxQmLGQ+3A1Nlf9nL+8mNexjPt7ziRz5TVYtJd6v8pMYyK4m8bqQBRnbD8CM5pFZj1pQSfuGKuPikJ/LH27ftwW+zmdTno9LA2H6H+qfTHI4s601RZTcBjifMB+ayZXLrM5UAGQsCQkdggVW9k9Rhs8KX6VFCq1qyozkut2bTFZGmMqE1Odr1AAdulGbwnifHcyrSwPkzGJJECyBg/kZl30iu3rjrifiXjWTXmZrK5Vo9SozoT+U1dNZJ6+mLeWuxDWyuykaOuTKwIj54yCFGcyKVQEs0pKgqRq6Kd9IG1k4ezk8AizE0aRmPLz8jUVKGSXvEpUEqPOBelQaXci8TvE3jlsrnxlI8hHM0egQkNpfVIikhAEOkkmtjvi/4g0CcOM8uQ2YxzyZWNLfnOyAkgAanUndiL8uHpXYWp9weaJxPLAebzFhErxK8aiNSPyioCDSPKfeLWtHYnERuLE5eCURBFzP1cRtCOaHKsiqqEsGI2IQ2K3UgYMOP5/JZWN8/JEWMypBI0Ztyr0Aptgor4bjFRx3PcIyb5XJTJIv0VkmgVdZVWLsVJN23mB2O2Gkuwan3K7LLmhM8QEbNHEjSpsSrUArnS6hS2kksxBX8yqZuZYIuS0pKyx6iqPCDbvQ0xo0qENZda8xUla3Nrgp8QZbh+UXNT5kvGM+BBMw1OTcbqAioG0nTq3rtij53BZYclEufVEyUiyx62CliGsB+Yo269AMCS7A5fUhzcMy8mlNAjl5Yk5csLCV1Ng6UoqdOk3SudjQB69Zjw/lUjYHKrqAKqAF1O4S9Ku+uyaclgDWn4YIuG5bJnP5jPx5+GQ5iIRhFeMiOhGthgxv3Lqh7xx94F4PMPDnyf0gSPI7yc8Ag6jpIb3idQIu7674elC1MCMxwfLEKDllUMPPKreWJSFdSjSMNZ0t7+nTtfRbDeZ8P5NvKYxu1AKzilJCLvZttYYG+hvqANRDxXh2SyzSDM5qNSxk8pbzU75lqCjfpPX+4MWWTOUeNZ0KFJCSjM1ajrZvKo3vXe3rjL9DS9QGj8D5SQl0gemAKoZGAG/SySbPQ2SPSuuAjj3h2fJTaZUKoxflMSp1opq/L0NFew641P8MzyxzKpXL1I8SPGASoBhKyFGGo3GzNXpW94zvx1QMGmdszau4letTB9BG3UDrQO323Tjq6g2uhWZCcLfQ9Ov2+mPsQDSA9i1/yxEyDmmsE1W37Nh92JEfvAgEkHoOv68KRqLtFjmz0xCY4ezE5NeVh86/niK7YykDZe8BU6YCNrzSfvoP2Y9S48vcAmjH0VHH+djYHVXmMgr571j1DiuPqTyO6FhYWFihIWMM/pGR3Nk/9nN+9Hjc8Yh/SG/H5P/ZzfvR4UuDUOTHPoowWeymLTxSA3/pB3/0bemB3BP7NT/5nlvm//wAUmJOTOjSib4pauEobquJT9/8Abb454NO0nBcxrdmAzkAtiWoXF0J6Dc9MF+V4PxnKGVMsclLE8skoSQuXp2J3sL2264geIouL5jLvl34XEgd0ZpIJI9yrqb0hrN1WNWRod48YvwnxJjo+krlojlLA5vPERK8hTuz3p2F9sS+HZ/imSiizuezayZXQrSwmNVzC66VQBoFlZGTVbDYH5Yf8T5rKHM5zTAi57LwLLBMSOZJJy/qxGh95gQBVG9tsU/A5M8/FOFyZ6RHMkU7xaRpdQ0JLLKuhQG3HT44OgHPsf8RSPnZ8sunkStPmenn1FkA3uq01tiHJ7PoW4m2RWafQmVE6u2h31awoWwoFUfS8ccB8MZaSPMZ2bOTZRhm5oQ8ZCr7wIFgatyfWthiv45xriR4m04y8uXnEaa4ow0jCEFdV6V9wkDeutb4fURc+IIMwnA8qmbWTnHOgETFmcA8/TbMSa0/qOLXxhmeB5XMnLT8O30q+vLqsdXde66EdO2OPHnHkz/DclmI1ZFfPRqFYjUCqzqeljqMNe1PwXns1nDPBDzEMcabPHqtdd+VyNt8CAr+OcF4RLwvMZ7JRSoYnSMa3kNMZIrGl2YEaZB9uNY8FR1kMkKIrLQ7H/ZpjKjwifKeHc7HmImidsxGwVgPd15UA2pNi1O/wxrfhdKymVHpl4h/7EwmBnHi9MkOIPLmsvJO7zxZeIdFFxow1KCNY85o0TsR2xWTvM82Vyw5SZVBDmFpDqIMhRdDDchWZa91qo70cWPiXgcuazvMjEeiDPcyRixUBVhyt+cmwTpNqO6g7Yr8zm80gjEbosHLjlnLj6wlI1Z4bs+XSqFiK/HFul4BkrJw5g5ZYGCiXTLEApALiNlCNIBRVyyudztRPUUQvxjw9gYE1AmKBV2OpSykq2l6AO61fw33vBNLk8nTLNJLq0dUb66eNGZiAb32BY3qJEiiyQDiD4q5EYhWFQkOhCgQ2tEk2GslrJu+99MYk2uCkEnyAa5F7GrUQD7qncj+qd6P2YSQ6tnYx10Buzgt+jEU9rQxAnzYYGqNm/sxLzpdi0cMeQXlLg0WNdjdivhiVBk2dNXM83YEbUOtnsfsw5n2DIp7jb9eLAZQRx6iSdS18AfgMV17ENG49wJQZcqGAIVoCKO96lPToMescea+E5OHXlywAIaKjuDepaG3Xtj0pjWOVmciqhYWFhYqSFjCP6STETZKvzJv3o8bvjCP6SX47JfoTfvR4BrkyBM0w+PzwV+zTM3xPKivyn/8AjkwHVgn9mf8AlTK/pt+4+MNKiqkzRPEHCpGzqPKS2Yy7jM88WsQyEcjEw7DzTA71W4PXti34nm8qIWZeJvljnis8Mr35FBWxGPLpU7WpI6nEHxR4yzEXEoMvl5I5IX5ayqAH0sZ3SSyN0IFCj09N8T85wWRPp0kmRTO3MjZaF+WfIdIcJYPKrc0BvWMiBHwORxOSCV9s1k5EmmzDneaIMdMYrYFQBuR2+ONqU38ftB74zLK+F4pcy78PzWVGVmRY8zl4qJaLpIAy3oJBaiK3rHfDdWRaaLg+UOZRJCuZSSQBkkFaeWWIsEXex6Dpge4lsDj+El+ujzfEfoLvO8qZeRlMToWJjl0iRRZIIvr5cT/CXAuKzuM6c0iTuvJminUrLyQwsEFDRNAg0O2+KXxlwESasxFxD6ZOrAHLgF5ol1sWGzs2hGJHu0LxbeFPHeQv6Rn3kGdkjaF5gvkaIta0se1gBdwvW8aEF/iXw9wyDJQZSdpYoPpA5WglmErCSheltqZ+orpimn8KJlpeVBxyXLyijyp5AfKR+aHQb7b1iq4D4LXMz8yPM5luHxhJYJZCCHkjIDhkbTp0nWL0qdj17k3jjw3luKIk2UfLPKJFaSVZN2hVWDIGTVvenrXTqMICt4t4N4xmoWh/CcOYibTYby3TBlOpUY3qA6HtjUOFwGOKOM9UjRTRsWAB/DHmDxSMjz74fr5OhK1Alg/mLAat9hp2x6hyI8i/oLgYIyfxfwSH6RLLnc665eWZdOWj3Z3KKv1jKKOy+mwA32xTQ8N1yvLFDJrL5iHKprDw8uDLmJgD1GpwAL8pAo7bm58YcSybvmOc7Jy5YwrhSskc0Ks6hI+4OojV18xHTScSD9HWVZI4kGbWF3hVi6wOJJSplDdH1s971QIuuuAYwv0lFlKQxpIrtznjospkhiLnK9Rs+5FdI6JsXgK8TxOMysa7rCsSBjpHRRRYKABY69RvsSKwTO/0bL5eVY3laMS854SOTFGrhJwCSdXmAKr7pIO1WMZ/4rleTNNIA26QVRuvqY9rDH9tYVDTCziT6YCaB27YFMwiqVqxaC/W+436Y+JnJFQIzWTvvXlHpfrjnMZkcugi6rJ1g+Yih5etV1PS7OJRhRZyG3C35QaG/mPQ31FYfeUgqLB70D6/sxDyswcgMNh1+Ppgo8MzA69Wkm+tDpW3bBL4UC+JWQcvnLzcJGw50QAHSta+uPV+PMMuXVs7ARS6ZIiQABfnXrj09iuJqtiOW7FhYWFipIWMI/pJH67JfoTfvR43fGEf0k/x2T/Qm/ejwDXJjgbBN7N6/CeV/TP7jYF8FPsyQHiMBsbNtvudj09drxiXBWPJo6cQyOrOPDltGcaafJtocsx1kj6RIljTEXC6mraj1xE4XmMplcvJkH4lLl83cZkdtbLFIpUkROABoauhbcE4e4nwwjOSTh4cg5MsTQHQXz0BfU0qG9nkHloAkFRvvhp8uhOXIywmIjYZDJyAXNBS85cyXBCyRiyN+1bnCMkvwHLkckMysbCd4ITLLmojYljJZggQMQGXpXw64h+KvFHE5PqMvCKziibKSwMVzHKUq4LAH3tIojbZj1xPl8Mz8JyTS5KSIzRh3nkkRhzYVDMFCeYahYrcXXXFLlp82MpLIf8AKGbZM1lBEuuTlNoMvJ94xjSXtOpBPXAu4BZmsxwvIRDiCRqzMeS0mXIJ1vu+sawt6l374E/ZLxmSSCfJOkZhhy8sikrb6id7JNEeZu19MAcXG5TEMnK9ZcziWQaRrVrpyDV3RbbffBdw7wYW+lZjJZmePKCBmhnGxn0r9ZE6qUYAOGXdR0ujh0Kxjwqc0mVyjZfOu6PMEnyaAnkRF3DPJRJVGAu9K7yXeDTxNk4OCiPNcNgj5uYkXLlWeR0ZGBalBcaTqRRd0N9sC/gafLcNy30rMSa488hh5cO7xVrvXbDYgdt9xtiRxLhWazUGWy+Ry7DhyzLJl8wDcyhtWtnUvq8sjyEbDZR164Ooh/hc0cvGX/CmWy+XvLBeVNyjFr1KVYFiVLHzAb3QONniAHToAP44zLxH7PmzOWWLnxTZ9HGrMSFkkaOmIRgNZBor1vpjTU7/ACH8cJjRj3EWzK5iWM5eMNHK2YyjSamidpJTGdbP68xNOqq0bGqwp83w/N5dJNEiLFFPE6IRzVVQHMdhtyVjJH5IBYVid4n4sgLtNqiimUxsCdXNWKWaKTT2Z15scy6SLCkb1imy3GMsuTjOVKQSBIoZAYS0Ykc+d++p44xM9knZ63wDPkLcPWPlxfWRTzFhlhzHWkOzXsVQFVPfUWdd9qFvEOUjOakZRW4A1XdBVABFDeh6X674P+K5iCLzROhyxWLTHlyDLJOjrKqRoNo10BGYdKYE72cC/GuGrJPK4Z1LuxO4Ybk+t/tOJZLo7PByxxk/MVgvJkwb269wf54WXycI2ZGPxs6vsINYtZuFSLupVvs0n9tYZ/B85/IP6v4HElKS6nouHhJq9vYZHCUazFLIK9V1V92+GY4JoSQk8eo70SFJ/wB1sEHDMk8YN1v1xKzGTVx51B/hjan3PNywipPRwU/CVlbMxswO8sW4oitS9Suw7nHqfHnLgnDIopoyi0S6Xud/MPXHo3FsTW9HLkT2sWFhYWKkhYyX21eFc1n58r9Hj1BElDMWAVbZKvv2PQY1rETOruMTyScY2jeNfEYPw32NSdczOF9ViFn+038sGHBfCOVyRUwx+exbsbc/aenyGDTNHFVJ7w+Y/bjl1ylydaikBXE+LvPmZtfCRm0ykxjWaJhzlK0wpPePUHY1iF4j8QcPzskTZiXPcPniDhCYyjDVp1WVBPbrY73hcdz0uXg4pJDI0brn46ZaumWMEb9Rv0xUS+IcxnOC8Q+kycwxNlwp0oDvKnXSAD09MdKRzBV7QOMzOmaykDJGYoOZKZD+OheNtSxCrDjf4YBeH+NM5LBFlMvlkOYhjVYZ4ludEQDVQIa7QEGquzt2wbePPDyZqbmPlSq5dFmlmF6p4lU64I66OB0s+m4xF8O+HlgyeYmSVMoskqS5TOSBGdIX0BQxJGnUPKQa97vhqqE7sCvGb5AxgxZPM5TMlwWWYMEZabWVDMd9WnsOpwd+zDgsh4Y8hzTcueKdFicHlQNqkUyKdWwNaiKHU74ne0jXmzFk8vGZcxC8eb0NSo8Sh1IDsQCdTKCPQ4e45xiTL8KOvINC0yTxtDAoZYCwkqR9IC6D7xP9bvgvYOpnnFvCUXJljywDZnIKXzcus8uSMoWDRAk76QLFL7pG/XBf4B8KZv6PlMxDxGWONtLvl2UmMrq8yL5qSxf5PfFRwbwdw5srkmkzGYy82dQoOW1rIx2ZSNJABsDcgYsfB/Hn4fn5eGyvNPCrxQwkIoWIvVa+mkEsB1PunbD9BFZ4hTIScdzS513QfUCIx2TzOXDVgK23Xcjvjbh+V9nb54BR4pgfiWZyWbXLqsRjELSKCzsURittYJBO1V2wc9m/7+mMsaMd4jxqFMyvMy0kWWEoaMsoI5sc0jTOqHbS3MYUOhCnqKHzwxwyUqM0ZLifMyyRZe9neQOlyldo2bddPSyRsCcXUeYzE+dCy5dHEB21gUsyjflEWEBjZXp7FqN+mBWbJfSFSeNDFGsiLMS5VZpDIsamMICAwQlmYDrI326AmRZiKI6ssAvNzEqNqSPVGGMxdI2Rl0huWpHXYnSdqxKznAsxrZgoILE7MO5+IH7MOnKpllSARFAoXVLMA/L1GQSCMadLMwJAo6aDE0RRtx4ny/8AX/sHE8ib4N45JcgnLkJV6xsP9019+GQ2DhOOwsLAav0R/PHE+egY00ZYep5dfPdrrE9D7FdaAwTHHXO+GLriE2RVWYxSUv5gFn9EBt/uxW5c5WWyn0hK/wBJGAD8rNnBoYtaOOHyAzR9jrT94Y9A4w/IcCYvG6sCNancUdm+30xuGKYU1dksruhYWFhYuRFiHn2qsTMUXiMeZPkf2jE8quJvH8xFzWYHbf5YrmfcH4g/rw4MJwCMc6jR06gUzXD89HPmny0eTzsE8nMeB2+sDBVWvN5R073gY8U59Yshmsv+C5slJMIyxUasudDq3vigPKG6DuLwcZzgMTtr00/56kq39ob44jizkX4vMuR+bMBIP7R8368VUn2NLDjktpU/qvyr9iB4nbicc0+YgnMWXhyyygOoeOUqpLqLvS1D4XheIpZc9w/LpMY4YM1BFJNmmICQyWjqpUsDpc+W72sb4sszxeZo3izOVWWORGRuQ5UlWBBGltxYJ6Nik4VwnhauA02YSIghspmixgPpd+W1NNeo7gYFJdRPw2Tor9N/Ym+zji3EszG0szxTQhZFQgBZTKhAUNpAXSRq3+WL2TPHN5KWFuVBm5YZY2gaVS0TshC6q3ogq3Tow64FuFeEpshC0+REeazDl42Ky6UMDWVK2QBIrKgBvpq9dg/KZJY5ZW41lc2+sIBNTWpUUSzhgGBUKPyumNUmc+62YUwz8V4blkSfh+XzMGVUssiyLqQLvrtrNjrYQdMffZ5KvEZ+LuQ0aZlIlIVhrQMsqmmIq9iQa+zH3wzw4aM5ljmGTLcQiVcg0z6i6lH1lELA2NSWtKTtgQ4dwbNZPMzzRBZRw5wZabQGXc9CbqlNjc7dDjRkm8P8Io/F5ofpYBy0sTKZ6Mk9aGKhgRZGw2B2043cnZv5129R0xnBzfCsyclm5MqDmMzLHbQNZhntNAzBVl/Kobjt0xo7nyt/Ou3r2xmTGjD85xUGcZefnRRRLWZdbaWggDxMwAJjMgUBj5iX9MFeWUJmeVHUahHkuIho4FKlVvUPyikEqiidWv1xUZPh0c2baOWOSGbMJJ9JiVyeWpdJkkLHbQy1Hv3X54Jsrk0A0xqAvl1MFC81lULrIHQUBQ7YbdGoqys8T+aDuEVxpHfcmyfv6dhtgGzPHo4nZNDEqSpPkqxserfwxonilP8AF2+BX9uMX8QZYfSJiQ5HMNkAUCd+t7de+CG/JnJs9gmi8Qlh5IGagT74GwuzsDtsfuwwvityaWBT32kY7XV7R9L2wPpxD6MwAQ6woAYjeiLrrRq+4OPnCJYySGlaEAUPrOtm6Aod98Vik3TJylJKwi/8TzH/AOn6+nMPa/zB+Tv8t8R4/FxJA0IAT1Gr+eKiScsSEZ2K7bSEAgDSCKAvbv3GI2Xh1bcsLQ+N/ZvjLlD+2C8zr+DcfDT2ifB/4g/xxquMj8IPaL+mp+/TjXMZjyzcuELCwsLGzAsUPiWTSVJ2FNv8tz+oH7sX2B/xTIg0AyIh3I1Am/iPKehIP2Vtd4zJWjUXTKOTiCAbuOl9+mnVe39XfHK56MnSGsm6FGzV3QreqxyzKR/6mLb3bUmtq68v7L7/AAx8pN/r4TsKGgjewevL2uj2NWOtWcaCmtD0EyuLU2Aa+3bb9Yw5WIoACUMzCGv3gjAad/LWjt/esJidQIzMVXutP032vl36D7zvdA0sNaJDRDDMuUB6gH5jHKA0bzUZPY0w/K6/i9vLt3xIyuUkkpUzETNvZph32oFP1f8A9waWNZKKiTgMV6kBjb86Nih+9aw5G2dj9zM6x+bMob/3Cm/Xiw4gpyys0+YiF7Ls7Ux6Xojv9X3d6+LjOW75yM1qJtJBYI8ovlDcH0H34WgsvFy/6d+u/ucS8QJaNsxkFkMJLRyQsLQmrKI1EXQ2vesR2Xh8i55VnfLyZ9frOepAVqYWvQflGxq7Dpiz4ZJHMupczEwVlDHS4O69KMYqyCbroK+Ii54Qj6uXNQ6m3AKsdq335VdSpo7/AH7GmS4DzMEvmjXo/wB7/BUeDvCWf4fPry82Wny8zRiYi9XLUmygugQGY+8fkcaa/ut/fsMZpLkcmttFnUjcMQzxc1W70KRDX/bvh3LZrKwSs2a4kjswUbiXVVAgEaPQjbtf3j1dRaMVXCTf2/kusrwyNTLyrqWRnlkYlmkJJIUMd9C9APhiWUAxL4dmIMzHry00ToCVsFrBHUEFbB3B39Qe+HG4Y356f+7/AKcKpMm5RWwMeJx/i7/7v7wxh3iqRlzctEi9HQ+saY23x4zwRxKGQrM5RqBJoIzCiwFbqOmMU8aJWaY+qxn/APWo/hjcUTk7KVDhViblYcuSgZ5LagaChVJq/Mx6D1+GLL8H5QHeWxRO8ydRW3kU+vTvpO42wOSRmioyjEHa/sG+L7IwuDbir6Dv82P8MQc1Llo2UIhk2BJWZq7jSfLseh/7bY+5viJamXyLvS3dD5nc4lkTlwjcWaz4BlBRLO55dfE96xtGPPnguQFcob6Txb/Msn/Nj0CjggEdDi0TEjrCwsLGzIsBXtAPni/Rb9owa4CfaD+Mi/Rb9owACwOOgcQH4igbT1J6U8e9daBa9jt0xKyUnNV3QWkZAdgVKqSQNJIJGqyNuuFY6Y+DjoHHDqyqWKmh8OvoBfcnFSnF/PpJjBHvKGtgB71A1q096/aawxF2Dh/L5hkNqaOKSLip1UY7AI1MGoDVWkA6SGO4JFigQe+LKLicYZVMJ1N21bfH3gLAFnp0Un5gEiR9fvea/XfDkeTJ6R/qA/bi2y2kqGWqYAih2O4xIUYABzjeYXJ5eTMS0FQdB1Zjsqj4k0P19sYbP4tzTuXL7kk7E0CfQfq+WPQnibh0M+VlSdNaaS1DZgQDTKezD1/bdY828b4U+Wk0NuCNSN+cp/YexH8KOAC14Z4lcOCwUhdwDZ81kg733JP3/CpGdzvNbUb7nfuSSSTXr1P96FENHF5BINI+Hx/v8f79MSW9l8UvhcQj8F+JnyE4kUF43oSxg3rXsV/ri7X510O3pFIbF119ev2jGHeyHw2cxmPpMouPLEVfR5qtf7IIf4Ep2vG4Z/isOXjMsrhVA79SfRR+UT6DDiYyVYC+1yELFlT3OZG3ejFKCf1j7xjEPHKfXqfWNPnsWH8MGXivxDJnJ0lelAdQkd3oXXVbHc+rVRvrsLHfFGXuVHJ8oiXyge8Q8vUnYDCk6Et0Bwx0tdD9+LCHh4a2B2U7+nyv7/XHI4Y9WaHX9W2FqQaWRFSuoxMY6hsPsxLyuSIHmGx6j4eq4jyw8tqJsHcH1GM6k+DWmg18Gy1llP5kqN92YQ/sx6Oy60oHoMeZ/C7XlcyB+SrkfYmr9ox6Yyz6kVvUA/eMbg7FNDmFhYWNkxYzX2vcSEJh3okMTsT5Qy6qoddwPjdd7GlYzD2twasxlaQO2iQKPygSyaSgo35qsdPXbqABPBeHNmHTLxhBqWgR5iFXrJIxPlK7b0Tt8QAT5riAURRZa5MuhH1iyoqvHVT56RySsyIbjMZsLTawNUdPZrJRZLLtl+YFzMxDSO6fV6AQ3IZyy+Rh5Cdfc6moXjhtPJUBIYyqlkJZHihkTRDDPFABI/LBUvYIC6pASwYkgDHGHkGXZwglMQBkiBp4A26SPDKLZHjvZiSlshJKscCf/iOM6rZlYhr1BdJFnaidwPygDVCyN8W+QMuVeWQkpFbiTSIXIkOgMzOhUxyqWzcnmZfI6hbBK4gZzhMWfgfMZdUjkZp0OVjcHmBbuWFduYK82jeuo2IrPHoV2n6+/wDPv68xOG8Ry8WpQfOWUEtDak1q8yK24oEdPKBtXTFpxbMpHCZEYFsxcY0kgIFrmdeh8yiwLpt+uwTEocENZLEnSbAFIVraybUjp0G56YtUzQbLQLXuvOF7jbkr73WvL1JF+vTGiRp3D/EUCwoDr8qKCQARsKO9+o3HUd8XmRzccqCSNgynoR+z4H4YxdM9Ip+rNKCSR52LN7t1en3AOo6A9dxiTw/isyNIzudHQoqr52OoAnT1oAHc7CgewwAbSQKo9O+MV8X5KOIywykmNSWU3ZOo2NF/ldR6bHtqwUcD9oscpMLJqdR11UWX5EbsO++/XA/4rbKPLG8ySslkGmKlQQTa0SG3A26kemAaVmXNDXfF14c4bmJyFjjZgzBQ35IJI949gNrPbBDmsnkU08uBJLAIbXMVrfpb0dxRBA69LxacN8SRxkLyFVR05WlSvU7CiT16dxV0d8JqxpuLDviXG4+DwQ5LLqGcJqLv7o1E3IwG7FmDGrAA+wYzjiviVZpTz8yWbobVyV/qgABVF9gQL39BhzjfFxLI8znZq06tiFAoUP0RZ+JPzwNT8Nmzba449KLsZXOlduts3vVvstkYnF2y+SOmH1CpooBkuZGeY5mj1EWOQodKBB3JkJJ1HygLpsFlBq/FWbEYi2vUrDvWzdNv0sRxwhoYiwm5hBUOArKvvCtJJtqYflKvw6bkMahx7quF33VW0+p3B09sbfJFK0AacaKqVEaV6Euf+bbDh4wzC9KCj6XXXfc40CJOyoNrukG1dbobViTAJCLUMR6qDX6sGr6fog8v6mdLncw3urf6MQP7FxMyq5hhTQzk2aKxlRVdOgA3xoCxSnqrn5hsTMtlH/Mb+ycZc2uDawp8g74OyEtziRGVZFIGo2d1ojr8cbr4VzvPyeWl6a4YzXodIsffgI4dkmJHlPX0OCD2VlvwXl1cFWTmIQwINLI4XY/1QMKErZvLBRggswsLCxU5hYD/ABzMsUkMo3mNxxMa5cBe7ma9tdDQgNancLYuwYYxf29cQly+ZyckZr6uZW2tWVjHaOpsMp7qQQcAEQnnRB5I5Ek0yMi5n8br8qhMxoXXLriicB6DcuOUSAp5y7xLhEq5fUAPqEIlUxsInIlbmaWEiCbSFBWwL1R/le7XcB4s2fUJlOQk+hkkyuYJKS6yOZJFK+p3JjWNOU5IVYwKYAYus7FJUyDSYjGvvP8AVWUL/Sm0FIyGJLsYuzy6lcaKAPkEKyLMCyQOFi5gEKACXRLPJDym0ugVBI1qSdWZY6vqxpd4Zlo5HczEZSLLpFmTACrxRhwxJLI4WNjpa9KqaaxZJYtFHeeKT6RnGkIYqI9RilzGhAW8/kRYn1C3CkEopUaDqE/aX4z+sbJw6XVWvMSeapph22ayqehJ82/YHABB8X8RGYzL5hY1hVmchVAXVGGTdvWVxbXsRqAvYYZ5Fqh3CrJOPcoiigr47CrvesNeGs2JJVV1FOQvV/0VFk2BdHY9jg0yYF6lXSp0gOoQkahTaiF8mgm/OesZ63WITyuLpI7sXhFOGty/t9+/2AjJcKzk3WI6TutC9IBJHmqv1j16gYupeBu0fL1iPzjUGYFiWpQAQG9RfzF0MXsjacwDqBRl0mV3j5ZFbBCRZI0ihqJs77EsfjROyiy4tbZSyGQNI2k6F1hUttQuu4pbupPNNnVDwmJVfXu/89jJJ43gzFJqDqw0fnWegruexHzwZ8YGZzWUjeLLTF9dOqxOSp0ncUOm+x+OIfjXL8vNxTragurbnSVOqzqK3pYOsgNXVfDB5wYJvrY6VCzItU7MoU6YT01kst0LQMfMCRo6YPVE87xEPLyNLjlfcz/g3hrPCNw8E0Yu/rIwlGj0MtaSenT7cdt4fzIIDLKzEk0HMlgabIEZ7ah1A+7fGpZThihC4SnkkzI1SEiFVV2QMxA+pr/NrRYspFi/LE4pkzpgotLKskqL5Si23L0+mnSg2Aqhfe8bIWA/h7wpJm3tpKj3t7K6a6hr909KBAB3o2Nin8HNOUiSN0EYVI9W0ao2osjG7JTSWlumRrotWmaYY8rMJstXOijieSd4Q5Z51Z10tSkeQhG8zgHUDuENPxZeSeASvyysolEkWvXNLl2fVbzxj6oJE9hF5loqVZAoG227YMzZhV2fQgI1USrcwHTy2ShUgJAIZbtVArY4rcuJRI06LofcOrAaZFIopPGbGllJFk+ob4EfDcgs0PMV4mgY64TqRJcrGZH52qNnYMETl/VigyJsVdFuszkJQql8s+U7jSjhTp0kMFKgbLooOjEA7kBgRE4t4hEwGUyaPFLOScwzr5o16ulgansLrdzbMqoCWIODvwj4iMaBIiHyyagCQ6FFU6dLWKWVnJNORrN18BKExkyGKLVMV0iRSpKqaLlQwKsSaoC973DMUL+WJ3iCqFRRqBC6D1CjlhNUii9RC6STa2LC4Rq9qNkyPEkmXUjX1B33BBKsCOxDAgj1BxJ5vxxlz8S+jvFKDfMQPosjSoZgLBF7kbHUwYJ22LGvB+NLOtjY+mGZCCDMVticpxR68XGVPkX5YAHcLCwsACxif9IQEy5QDpy5e1/lR9vvxtmMc/pAREnLHfSFk1GugtO9el9x073sAYqV0MCjEMtNYOllPUFSDYI2P3Y0rg/tDlzMUeWzTaXQkrIdKiUqDptm8iSI1OrN5GZAG01rxl8UJcmRiQDvQ3JF9Phtti/4Vm0Y8tktHodSao7G+xut/h94BonE86+RyjrzZTmZ4xHqYhZKWxzpQCdMjA6QSdWiOMFiy4xjSi9aN1W90O/T+/TBZxDPJGxEjBnrSUXSVAWgpHlsNp8tem5N2MBualLsWIq+3YfAXgHwEOWZAFdSbDD7iau+9Fhv8saTFrmILL5W84k6+QpqoqGu1caAasb1vvjGsq7gEC6Ir+X68aVwbNiTLIS4QgFQxMZKbhgVWRh1DyLam/IMcuZU7PV8G9cXFbfi+Xt6L9i9lXoFOkNbyqjBwRpYAqCvlC1p0lADsLsYady0WklztpNsGrySlgXCkWNJAUICLCnZqHC5pW3Qu+lifqY2YAeVjqY6QlyBmNGqbrYBEfOZwwqxkHKBYKWlkkIXzBlOjLi49J2DE7XVnpiSTfB0uKgvjdeuz/Xdn3iJ5kCNGwUUyiSRdVJIzKzEN+awUigNpFoYtuERwxR6oWkdWcMJJlcod3DvIsYtRtLZkJGoaiAwOK+A8yblO5dWA1NGIlWtmW3Zmd99PlO+6kA76ayDibZZ3VA5QmUMqHZiI5ERLU7EEl/hpUbMq10YYyjdnn+NyYp1odvfvxyua35DWOK81Fz5NZl5TxKyqVTUj6kZHA0B2bQrAbk0SCwung40uWs+dWlQseYLkhZqFxxM1uFGk2ppwzFSLUt9OZZlBcBICknMEckM7NGY7VVWQ8tAF8pUalUlmulJEXh+Uy+WcZR41uRgVXSrRgAOPM9CRmJRgpDFbHU0CbnAh/jvDBmnLLEkt8kxsoGtAqHTFEkhZJo2ZJZDrZVCmQPbhQkvi0ashkLLJlvrAxed1dJYpC0arLmHpdTq2XMgo08dgKRiFw+ObKKKcS5RlYTIWQyR6GUMNbDSJGBAIIVXUHrYZbXiRiCIIzI3NVFYjnSW0jygAAg6BqchgwdEBiDI5dRhGmuqI/4SV0iLDlBuSFLqUllIU6HCGQtIoHLdmZ7pbQ641Ir+Owpk4PohCyT0qlXk5nKRVfSmtwoeZwW3IXSmlABV4IOI8ZiykS5lNDySopy9qOZHGC4MkknmLxjX5RbKx3XykAZvmxDOdM6uWss0gssSaLNRFFt7I1A7HrhmSRwfxChKpKi5aYXTSBhG99pCfPEenmFoaNqvXFzNE6M6MxUkbGmKqoFLJS0LO7bFbW61dMDc/B4oV/8AUSmLfyPEjJtdgXIaqh09QLu8TsjndCBYzcY3QOL0XROi90U7HSDXer3wAWkMckx91idgL60AAoJ7mgLPc2e+Lzw9w3MxvdED0x88OeJhqCsgv1rGgJKJF1LgA5ic0L64IMl+LX5YHNWCLIfi1+WACRhYWFgAWMd9vMSc3Ku7EAJKtAWTZQ/qr4/xGxYxf+kIltlfk/7VwAZFnMwHPlWlHQWetb3ffbqcQs3MygUSt2DW3p/PDrdj1P8A2vbDjRps0gOm62H869MAD3hrLRyLOZF1EcqmN2tvTEEEdr+7Ds3BoyFYMV1XSSDfa7sitPT0rpvvi14bNl3ikWEOrLy2YsoANOCB5WvqPhhc+NhuTW26lhu3lDW291VbGips73hUNSaI2UyqAaWVr3IAGqx62PNXTcAjvvgj4CqfQ4QoRZBLPDrMdkv5ZYyTVgLHrG5AF73WGMtw1JTC6GuWWNROoXYIaUuo289EUNS73QGJ2UkXkzh1q5cvKutVteY7xA7sdHQKb3G+3rlQKvM6229D7xSUiPUcw2lOY1pTHaBAdJBADa0djYABkArfeI0UIADR2I+hYcomMCTXynY1ahw4FEfm9mHxMyIisruwI0fjJEUts62BYB06YmoNsHY0DQxzluMwMEQszUhUxx2ItI0KLMgUAkADYV16jcbIloHVpVLxgXPE6s7aj3CMOYx5foFBYkupFXinzrCSUjQulWJN0N0B0nvpbzCmN3oIoDrF4hxgq7MiflEm31aSZWkql8ppq3HagemOcizSUbos2osp8xGomgbAoau9gBvjagBBwfizRSCFXpWkQt5Qx3Lgkk6SymmJpwPqwxq21S4s6HSI8lUcIis51xjUmsr9HWEoyr+VTEBCq6RYBEHh8BWNpDp1HUEpzpAoXu9WbBGoi9yPTHUPvnSRpujR0xlgxohvXayB132vqAXnhPInOTCSQl1jYuSQulnclyAAAotizEqAG1fHD/iXxBl4p2UxiSiWePXpVlpgDYF01aSLII1qaVmDkvg6NUyoYVRLGx3FkX9tfIdBsMB/jlYC5k9xt7KmgTVWR0Jra/TbANOgO4nxuaeWTMMdbWSVvRpAXyqoYdN1+4DffEOAlGoqdEekboWoqLYhgPd2KnqAW6fnOIVYs0Thz2U7N0qj+cK9LIvYVseyxEMzlfME37b0AwI2O6gVsPd6E3QIHM1xCXNSBWJpmqu1XufnVnBblYGc0owP+BeFtNKTR0qO/cn0+y/vxpkOay+Xcwsv1g00WFJbC6LX1AINdTe1nbCbocYuXBM8N8CZaZgDgyyWZQHSrKa6gEGvmMAmX4nPIzIway5WLQXijHLZQxdgfOGOwRWcEMQQNLVJlbRaxFnlUIjBIQkqy6RTDUWQBhW5UKNwhLgJhiDyeLuOmL3h34pPkMAfDeOuiAZnT1Ya0utiqjyvTG2JHcDRWtiVs74WwMKEGwVFH1wASsLCwsACxjXt+W3y4r/NyH43rjArv3ONlwE+P+HLNLDqHRW/aMAGC8H8PPIbIKg1fx/lhvxpl1ieOJBQVbJ7WT0+4frxqPFszFlk0oovAzn+FQ5oxSEleaIk3BYGR2kC1pU6R5TuRQ2snAACcGzixiTUSC3LqtXRWtvd3G2LvKyitQtjpZPqwSdwooIjXub672OooVMznhWMC1E7AxwykpECBzVJEZ0aiWvStUfe6gYmSeF1RNbcxFYgjmR04URvJZjDF1K6WFaeo2J3wAPyQlpCQnLDPbkKAdHKbdAw1gt7hHettNkiTw1jofUxbTGgJd+Y7bEBqKigWGxrcjV1Jqs8RyS5PKRzRzM4mcrpYHTpCRMppjqFq6nbSQV+ZNXwHjvMintUiAWJTV6N5DWlVUkEljd6rvtgAqvEk6yysUK6FJCUR0HU+UUenzoL13xTISDYJ+BHwxoBjZlVeYzUXdnRdSlQgTzDYKC9kV8G74ayeRidTrVWYFlYjLhQPNuLolmUWBRbYGxdYAArKxmR1Qkmz0J6DqfuAJxe5PMAT8tm0ISNL3QTyjf5bnY7Xiyi4WiRvJyBE66KGosLZpQws7bqqnYCte+BvPka3rsxH2DbABoebKSUQrujIGTlkg6FBcsysQNxdAgFvd6aiHQplbTLoHLA0AEEnST5iAwsHUNr/LX7GWMseXUIQAsEBJZjEBawg27EK9BS1WL1VubAiNxXLWxDmZirK1+WAhq1VGR5gSOlCgaBwh0wmbxJ9GjWMnZUU9K2YagKoVsR2GM28S8ebMOaNJ+3C4xxCXNyEgbUq7XVKoVeu/QDDB4FLV1hiKsHDh4jIps+cfHr9+PkkLKaIIOO48m7dFOAAi4Bxdmpksb9DibnpmkaRyQWZmuzsNK6LIo7eUD06euJPg3w4RHrI7k4gKwYBiDZpgQPWzp323N38x63iWXsdXhlyy04dxNovq3XmQsN4mJHk1AaUbqpqhRsLbUUO+ClM3HmvrLCwRHW2qXS0VsSqur7MgB1CjubCg1qIMb3U3R+AsLS3su/5x7dKHUHEHjWZKZdwCfrGiTYndRrkbU3Tq8R+J37YzCTuimWEXByfKCTi/jvKR2MtG2YYggM4MUAGokFVFTOQCN2YEb+pvZ/A+cabh+VlYKGkiRiFAVbIs0B0GPJXXHq32b/AOSsl/8Abx/ujFzhCTCwsLAAsVnF+DicglytAjYDv88WeFgAC877O4ZRTTSfcv8ALHWW8AJHHHGk7AIsi2YoWY6zYILKaKnp29QcGWFgAE5fAWXYMC8q6rFRuyIE5TRKgjsqoVWsaQKKr8bUfgSFVReY50kEs9SMdIKqbk1UQhKWOxN3eCzCwAAviP2aQZyCOB5nQRu76o0jVm1affpaJAUbgC6GKrhXsYy+XD6M1Pb6dyI7Gk2CPLX33jT8LABnWY9msMQlkWWY8zTaoqbV5V0jtpBugRuPlUGPwJlzrjEuYjs6ifIdOoWWGpjpAJfqNjfQ1jU8LABl83gXLiJ1aTMVIxfSqoSuhQpVUFUFJrYE2pJ26UbeyfKNqYzZ336J0Q7ki76X6/d8Re2YWADHc/7MYZmHOzOfYoKAZYSFVRXkA2Aodvh3IuPlfZPkyV+vzi6q6pEAAbq9r6DteNqwsAGWZDwDlIh5fpLVX5Ed/t/V8/Q0U/8AgeGtOtq+S4KsLAACzezDKsbLv9y/yw7B7N8svR2+5f5YNcLABSZHw3FEmgEkfIYHs97L8s7l1kePVdqoQoT6gEbfZsbweYWE0nyajJx4M9b2VQkV9Jl79FTv36dR6/feInEPY3l5QFOanADFqAj6kKO47BRjTcLCUUhvJJqmzJP8BGV/1vMfdH/0403gfDFyuXiy6ElYUVAT1IUUCa74nYWNGBYWFhYAP//Z"/>
          <p:cNvSpPr>
            <a:spLocks noChangeAspect="1" noChangeArrowheads="1"/>
          </p:cNvSpPr>
          <p:nvPr/>
        </p:nvSpPr>
        <p:spPr bwMode="auto">
          <a:xfrm>
            <a:off x="155575" y="-1165225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AutoShape 4" descr="data:image/jpeg;base64,/9j/4AAQSkZJRgABAQAAAQABAAD/2wCEAAkGBxISEhUTExMWFRUVGBgYGBYWFxgaFhcYHRoYHxgYFhgYHyggGB4lGx0YITIhJyorLi4uGB8zODUtNygtLisBCgoKDg0OGxAQGi0lHyUtLS0tLS0tLS0tLS8tLS0tLS0tLS0tLS0tLS0tLS0tLS0tLS0tLS0tLS0tLS0tLS0tLf/AABEIAP8AxQMBIgACEQEDEQH/xAAcAAABBQEBAQAAAAAAAAAAAAAGAAMEBQcCCAH/xABOEAACAgAEBAMEBAoEDAUFAAABAgMRAAQSIQUTMUEGIlEHMmFxFCOBkRUzQlJyobGywdEIYpLwFyQ1Q1NUc4KTwtLhFiU0orNEdJSj8f/EABkBAAMBAQEAAAAAAAAAAAAAAAABAwIEBf/EACwRAAICAQMCBAUFAQAAAAAAAAABAhEDEiExQVEEE3GxIjJhgcGh0eHw8UL/2gAMAwEAAhEDEQA/ANxwsLGf+0/2ivwl4FWBZucrmy5XTpKjspvrgA0DCxhP+H6X/UU/4zf9GPo9vk3+op/xm/6MA9LN1wsYdD7dp21VkY/KNR+vI271ab1hv/D5N/qMf/Gb/owWFM2+fNIlB3VSegJAvp0vr1GOPwhF/pE9PeHX0+fwxh2Y9tby+9w6Nq785rG4OxCWN1H3Yj/4Zxf+T479fpEliugB02BsNvgPQYVhRvT5+IdZEGwPvDoeh+Rwkz0RNCRCbIoMLsFQR97KP94euMRg9rrSKzDh8Q5QTcTuGA3C0QlgbV9vxwyPa2AAw4bEPMaqZwQ3W1pNr+HoPQYNSGotm7RZpGNKwY1exvb1+WGjxKEf5xOl3qFVdDf4np64wzK+2kowK5BFIBUH6RJ06ke764eyntc5gb/EVAQAj/GZe1ldPl2qjuOxrptgbSBRbNvOfi3+sTa78w2o0f13jo5yMAEutE0DYonGCy+2IA1+Dk71WYkA83vVS7X0+Qrptjl/bTYr8HoBq1Gsw+5JBIPk3BoWOm2CxUzfvpKaQ2tdJNA2KJ6UD63huPPxMQBIpJ6AMCT1/kfuOMHb222oQ8Oj0qdSjnNSneivk8tXtXTth/Le2Q6Qy8PjGg+UCdxVWdho6eY7fHA2CTZuQz8R6SKe3vD+/Tf5Y+R5+JukiG6qmG90RX2EfePXGDH20bf5PT/8iT0r8302+W2Pq+2fUV/8ujta0nnvqXYDZtNjZVF/AYYUz0DhYxPL+2+W1U5NACRZ57kgdzulmh2w/wAV9t7JIVhyqyJ2ZpGQn/dKWO2FaHpZsuFjHV9s0+mzk4wfTnMf+TDf+Gqb/U4/+M3/AEYz5kQ0M2bCxjOX9tcrTRxHJxjmOi3zm21MBdaN+uNmxpOxNULCwsLDELGP+3OBWnyuoA/Vy9Rf5SY2DGRe278flf8AZyfvJieT5SmP5jMhkYevLXrXQYfThsP+jT+yMfY/44fU45XJ9zqSOfwPlz1iX7sL8C5f/Rj9eJqHYY+4xqfcelFf+BYPzP1t/PDbcDg/M/Wf54sycck4Ncu4tKK1uCw+h3/rH+eOfwLFVearv3j1xZFhj44I6isPW+49KKhuAw+jf2jj6nCI1BClhYo79RixZsck4et9xaUUed4PGFJGq/nitXILXU4Is+fIfsxUHY4tCTolKKshnIL6nDxiCRED4/ww62Pmc/FY1bFRSyYcy3XDcmHct1xV8GOpecHA1m/T+Iwxxf8AGGug/uThzhvvH7P24Zz7W5A6k4k+Sq4LSQAIK+GIxxIzGygYis2JoGfeFZOSTNwsq2Flhs7becHv9uPXOPL/AITVSyktX+MRAfEjTQ/Xj1Bi+N2RyLhiwsLCxQmLGQ+3A1Nlf9nL+8mNexjPt7ziRz5TVYtJd6v8pMYyK4m8bqQBRnbD8CM5pFZj1pQSfuGKuPikJ/LH27ftwW+zmdTno9LA2H6H+qfTHI4s601RZTcBjifMB+ayZXLrM5UAGQsCQkdggVW9k9Rhs8KX6VFCq1qyozkut2bTFZGmMqE1Odr1AAdulGbwnifHcyrSwPkzGJJECyBg/kZl30iu3rjrifiXjWTXmZrK5Vo9SozoT+U1dNZJ6+mLeWuxDWyuykaOuTKwIj54yCFGcyKVQEs0pKgqRq6Kd9IG1k4ezk8AizE0aRmPLz8jUVKGSXvEpUEqPOBelQaXci8TvE3jlsrnxlI8hHM0egQkNpfVIikhAEOkkmtjvi/4g0CcOM8uQ2YxzyZWNLfnOyAkgAanUndiL8uHpXYWp9weaJxPLAebzFhErxK8aiNSPyioCDSPKfeLWtHYnERuLE5eCURBFzP1cRtCOaHKsiqqEsGI2IQ2K3UgYMOP5/JZWN8/JEWMypBI0Ztyr0Aptgor4bjFRx3PcIyb5XJTJIv0VkmgVdZVWLsVJN23mB2O2Gkuwan3K7LLmhM8QEbNHEjSpsSrUArnS6hS2kksxBX8yqZuZYIuS0pKyx6iqPCDbvQ0xo0qENZda8xUla3Nrgp8QZbh+UXNT5kvGM+BBMw1OTcbqAioG0nTq3rtij53BZYclEufVEyUiyx62CliGsB+Yo269AMCS7A5fUhzcMy8mlNAjl5Yk5csLCV1Ng6UoqdOk3SudjQB69Zjw/lUjYHKrqAKqAF1O4S9Ku+uyaclgDWn4YIuG5bJnP5jPx5+GQ5iIRhFeMiOhGthgxv3Lqh7xx94F4PMPDnyf0gSPI7yc8Ag6jpIb3idQIu7674elC1MCMxwfLEKDllUMPPKreWJSFdSjSMNZ0t7+nTtfRbDeZ8P5NvKYxu1AKzilJCLvZttYYG+hvqANRDxXh2SyzSDM5qNSxk8pbzU75lqCjfpPX+4MWWTOUeNZ0KFJCSjM1ajrZvKo3vXe3rjL9DS9QGj8D5SQl0gemAKoZGAG/SySbPQ2SPSuuAjj3h2fJTaZUKoxflMSp1opq/L0NFew641P8MzyxzKpXL1I8SPGASoBhKyFGGo3GzNXpW94zvx1QMGmdszau4letTB9BG3UDrQO323Tjq6g2uhWZCcLfQ9Ov2+mPsQDSA9i1/yxEyDmmsE1W37Nh92JEfvAgEkHoOv68KRqLtFjmz0xCY4ezE5NeVh86/niK7YykDZe8BU6YCNrzSfvoP2Y9S48vcAmjH0VHH+djYHVXmMgr571j1DiuPqTyO6FhYWFihIWMM/pGR3Nk/9nN+9Hjc8Yh/SG/H5P/ZzfvR4UuDUOTHPoowWeymLTxSA3/pB3/0bemB3BP7NT/5nlvm//wAUmJOTOjSib4pauEobquJT9/8Abb454NO0nBcxrdmAzkAtiWoXF0J6Dc9MF+V4PxnKGVMsclLE8skoSQuXp2J3sL2264geIouL5jLvl34XEgd0ZpIJI9yrqb0hrN1WNWRod48YvwnxJjo+krlojlLA5vPERK8hTuz3p2F9sS+HZ/imSiizuezayZXQrSwmNVzC66VQBoFlZGTVbDYH5Yf8T5rKHM5zTAi57LwLLBMSOZJJy/qxGh95gQBVG9tsU/A5M8/FOFyZ6RHMkU7xaRpdQ0JLLKuhQG3HT44OgHPsf8RSPnZ8sunkStPmenn1FkA3uq01tiHJ7PoW4m2RWafQmVE6u2h31awoWwoFUfS8ccB8MZaSPMZ2bOTZRhm5oQ8ZCr7wIFgatyfWthiv45xriR4m04y8uXnEaa4ow0jCEFdV6V9wkDeutb4fURc+IIMwnA8qmbWTnHOgETFmcA8/TbMSa0/qOLXxhmeB5XMnLT8O30q+vLqsdXde66EdO2OPHnHkz/DclmI1ZFfPRqFYjUCqzqeljqMNe1PwXns1nDPBDzEMcabPHqtdd+VyNt8CAr+OcF4RLwvMZ7JRSoYnSMa3kNMZIrGl2YEaZB9uNY8FR1kMkKIrLQ7H/ZpjKjwifKeHc7HmImidsxGwVgPd15UA2pNi1O/wxrfhdKymVHpl4h/7EwmBnHi9MkOIPLmsvJO7zxZeIdFFxow1KCNY85o0TsR2xWTvM82Vyw5SZVBDmFpDqIMhRdDDchWZa91qo70cWPiXgcuazvMjEeiDPcyRixUBVhyt+cmwTpNqO6g7Yr8zm80gjEbosHLjlnLj6wlI1Z4bs+XSqFiK/HFul4BkrJw5g5ZYGCiXTLEApALiNlCNIBRVyyudztRPUUQvxjw9gYE1AmKBV2OpSykq2l6AO61fw33vBNLk8nTLNJLq0dUb66eNGZiAb32BY3qJEiiyQDiD4q5EYhWFQkOhCgQ2tEk2GslrJu+99MYk2uCkEnyAa5F7GrUQD7qncj+qd6P2YSQ6tnYx10Buzgt+jEU9rQxAnzYYGqNm/sxLzpdi0cMeQXlLg0WNdjdivhiVBk2dNXM83YEbUOtnsfsw5n2DIp7jb9eLAZQRx6iSdS18AfgMV17ENG49wJQZcqGAIVoCKO96lPToMescea+E5OHXlywAIaKjuDepaG3Xtj0pjWOVmciqhYWFhYqSFjCP6STETZKvzJv3o8bvjCP6SX47JfoTfvR4BrkyBM0w+PzwV+zTM3xPKivyn/8AjkwHVgn9mf8AlTK/pt+4+MNKiqkzRPEHCpGzqPKS2Yy7jM88WsQyEcjEw7DzTA71W4PXti34nm8qIWZeJvljnis8Mr35FBWxGPLpU7WpI6nEHxR4yzEXEoMvl5I5IX5ayqAH0sZ3SSyN0IFCj09N8T85wWRPp0kmRTO3MjZaF+WfIdIcJYPKrc0BvWMiBHwORxOSCV9s1k5EmmzDneaIMdMYrYFQBuR2+ONqU38ftB74zLK+F4pcy78PzWVGVmRY8zl4qJaLpIAy3oJBaiK3rHfDdWRaaLg+UOZRJCuZSSQBkkFaeWWIsEXex6Dpge4lsDj+El+ujzfEfoLvO8qZeRlMToWJjl0iRRZIIvr5cT/CXAuKzuM6c0iTuvJminUrLyQwsEFDRNAg0O2+KXxlwESasxFxD6ZOrAHLgF5ol1sWGzs2hGJHu0LxbeFPHeQv6Rn3kGdkjaF5gvkaIta0se1gBdwvW8aEF/iXw9wyDJQZSdpYoPpA5WglmErCSheltqZ+orpimn8KJlpeVBxyXLyijyp5AfKR+aHQb7b1iq4D4LXMz8yPM5luHxhJYJZCCHkjIDhkbTp0nWL0qdj17k3jjw3luKIk2UfLPKJFaSVZN2hVWDIGTVvenrXTqMICt4t4N4xmoWh/CcOYibTYby3TBlOpUY3qA6HtjUOFwGOKOM9UjRTRsWAB/DHmDxSMjz74fr5OhK1Alg/mLAat9hp2x6hyI8i/oLgYIyfxfwSH6RLLnc665eWZdOWj3Z3KKv1jKKOy+mwA32xTQ8N1yvLFDJrL5iHKprDw8uDLmJgD1GpwAL8pAo7bm58YcSybvmOc7Jy5YwrhSskc0Ks6hI+4OojV18xHTScSD9HWVZI4kGbWF3hVi6wOJJSplDdH1s971QIuuuAYwv0lFlKQxpIrtznjospkhiLnK9Rs+5FdI6JsXgK8TxOMysa7rCsSBjpHRRRYKABY69RvsSKwTO/0bL5eVY3laMS854SOTFGrhJwCSdXmAKr7pIO1WMZ/4rleTNNIA26QVRuvqY9rDH9tYVDTCziT6YCaB27YFMwiqVqxaC/W+436Y+JnJFQIzWTvvXlHpfrjnMZkcugi6rJ1g+Yih5etV1PS7OJRhRZyG3C35QaG/mPQ31FYfeUgqLB70D6/sxDyswcgMNh1+Ppgo8MzA69Wkm+tDpW3bBL4UC+JWQcvnLzcJGw50QAHSta+uPV+PMMuXVs7ARS6ZIiQABfnXrj09iuJqtiOW7FhYWFipIWMI/pJH67JfoTfvR43fGEf0k/x2T/Qm/ejwDXJjgbBN7N6/CeV/TP7jYF8FPsyQHiMBsbNtvudj09drxiXBWPJo6cQyOrOPDltGcaafJtocsx1kj6RIljTEXC6mraj1xE4XmMplcvJkH4lLl83cZkdtbLFIpUkROABoauhbcE4e4nwwjOSTh4cg5MsTQHQXz0BfU0qG9nkHloAkFRvvhp8uhOXIywmIjYZDJyAXNBS85cyXBCyRiyN+1bnCMkvwHLkckMysbCd4ITLLmojYljJZggQMQGXpXw64h+KvFHE5PqMvCKziibKSwMVzHKUq4LAH3tIojbZj1xPl8Mz8JyTS5KSIzRh3nkkRhzYVDMFCeYahYrcXXXFLlp82MpLIf8AKGbZM1lBEuuTlNoMvJ94xjSXtOpBPXAu4BZmsxwvIRDiCRqzMeS0mXIJ1vu+sawt6l374E/ZLxmSSCfJOkZhhy8sikrb6id7JNEeZu19MAcXG5TEMnK9ZcziWQaRrVrpyDV3RbbffBdw7wYW+lZjJZmePKCBmhnGxn0r9ZE6qUYAOGXdR0ujh0Kxjwqc0mVyjZfOu6PMEnyaAnkRF3DPJRJVGAu9K7yXeDTxNk4OCiPNcNgj5uYkXLlWeR0ZGBalBcaTqRRd0N9sC/gafLcNy30rMSa488hh5cO7xVrvXbDYgdt9xtiRxLhWazUGWy+Ry7DhyzLJl8wDcyhtWtnUvq8sjyEbDZR164Ooh/hc0cvGX/CmWy+XvLBeVNyjFr1KVYFiVLHzAb3QONniAHToAP44zLxH7PmzOWWLnxTZ9HGrMSFkkaOmIRgNZBor1vpjTU7/ACH8cJjRj3EWzK5iWM5eMNHK2YyjSamidpJTGdbP68xNOqq0bGqwp83w/N5dJNEiLFFPE6IRzVVQHMdhtyVjJH5IBYVid4n4sgLtNqiimUxsCdXNWKWaKTT2Z15scy6SLCkb1imy3GMsuTjOVKQSBIoZAYS0Ykc+d++p44xM9knZ63wDPkLcPWPlxfWRTzFhlhzHWkOzXsVQFVPfUWdd9qFvEOUjOakZRW4A1XdBVABFDeh6X674P+K5iCLzROhyxWLTHlyDLJOjrKqRoNo10BGYdKYE72cC/GuGrJPK4Z1LuxO4Ybk+t/tOJZLo7PByxxk/MVgvJkwb269wf54WXycI2ZGPxs6vsINYtZuFSLupVvs0n9tYZ/B85/IP6v4HElKS6nouHhJq9vYZHCUazFLIK9V1V92+GY4JoSQk8eo70SFJ/wB1sEHDMk8YN1v1xKzGTVx51B/hjan3PNywipPRwU/CVlbMxswO8sW4oitS9Suw7nHqfHnLgnDIopoyi0S6Xud/MPXHo3FsTW9HLkT2sWFhYWKkhYyX21eFc1n58r9Hj1BElDMWAVbZKvv2PQY1rETOruMTyScY2jeNfEYPw32NSdczOF9ViFn+038sGHBfCOVyRUwx+exbsbc/aenyGDTNHFVJ7w+Y/bjl1ylydaikBXE+LvPmZtfCRm0ykxjWaJhzlK0wpPePUHY1iF4j8QcPzskTZiXPcPniDhCYyjDVp1WVBPbrY73hcdz0uXg4pJDI0brn46ZaumWMEb9Rv0xUS+IcxnOC8Q+kycwxNlwp0oDvKnXSAD09MdKRzBV7QOMzOmaykDJGYoOZKZD+OheNtSxCrDjf4YBeH+NM5LBFlMvlkOYhjVYZ4ludEQDVQIa7QEGquzt2wbePPDyZqbmPlSq5dFmlmF6p4lU64I66OB0s+m4xF8O+HlgyeYmSVMoskqS5TOSBGdIX0BQxJGnUPKQa97vhqqE7sCvGb5AxgxZPM5TMlwWWYMEZabWVDMd9WnsOpwd+zDgsh4Y8hzTcueKdFicHlQNqkUyKdWwNaiKHU74ne0jXmzFk8vGZcxC8eb0NSo8Sh1IDsQCdTKCPQ4e45xiTL8KOvINC0yTxtDAoZYCwkqR9IC6D7xP9bvgvYOpnnFvCUXJljywDZnIKXzcus8uSMoWDRAk76QLFL7pG/XBf4B8KZv6PlMxDxGWONtLvl2UmMrq8yL5qSxf5PfFRwbwdw5srkmkzGYy82dQoOW1rIx2ZSNJABsDcgYsfB/Hn4fn5eGyvNPCrxQwkIoWIvVa+mkEsB1PunbD9BFZ4hTIScdzS513QfUCIx2TzOXDVgK23Xcjvjbh+V9nb54BR4pgfiWZyWbXLqsRjELSKCzsURittYJBO1V2wc9m/7+mMsaMd4jxqFMyvMy0kWWEoaMsoI5sc0jTOqHbS3MYUOhCnqKHzwxwyUqM0ZLifMyyRZe9neQOlyldo2bddPSyRsCcXUeYzE+dCy5dHEB21gUsyjflEWEBjZXp7FqN+mBWbJfSFSeNDFGsiLMS5VZpDIsamMICAwQlmYDrI326AmRZiKI6ssAvNzEqNqSPVGGMxdI2Rl0huWpHXYnSdqxKznAsxrZgoILE7MO5+IH7MOnKpllSARFAoXVLMA/L1GQSCMadLMwJAo6aDE0RRtx4ny/8AX/sHE8ib4N45JcgnLkJV6xsP9019+GQ2DhOOwsLAav0R/PHE+egY00ZYep5dfPdrrE9D7FdaAwTHHXO+GLriE2RVWYxSUv5gFn9EBt/uxW5c5WWyn0hK/wBJGAD8rNnBoYtaOOHyAzR9jrT94Y9A4w/IcCYvG6sCNancUdm+30xuGKYU1dksruhYWFhYuRFiHn2qsTMUXiMeZPkf2jE8quJvH8xFzWYHbf5YrmfcH4g/rw4MJwCMc6jR06gUzXD89HPmny0eTzsE8nMeB2+sDBVWvN5R073gY8U59Yshmsv+C5slJMIyxUasudDq3vigPKG6DuLwcZzgMTtr00/56kq39ob44jizkX4vMuR+bMBIP7R8368VUn2NLDjktpU/qvyr9iB4nbicc0+YgnMWXhyyygOoeOUqpLqLvS1D4XheIpZc9w/LpMY4YM1BFJNmmICQyWjqpUsDpc+W72sb4sszxeZo3izOVWWORGRuQ5UlWBBGltxYJ6Nik4VwnhauA02YSIghspmixgPpd+W1NNeo7gYFJdRPw2Tor9N/Ym+zji3EszG0szxTQhZFQgBZTKhAUNpAXSRq3+WL2TPHN5KWFuVBm5YZY2gaVS0TshC6q3ogq3Tow64FuFeEpshC0+REeazDl42Ky6UMDWVK2QBIrKgBvpq9dg/KZJY5ZW41lc2+sIBNTWpUUSzhgGBUKPyumNUmc+62YUwz8V4blkSfh+XzMGVUssiyLqQLvrtrNjrYQdMffZ5KvEZ+LuQ0aZlIlIVhrQMsqmmIq9iQa+zH3wzw4aM5ljmGTLcQiVcg0z6i6lH1lELA2NSWtKTtgQ4dwbNZPMzzRBZRw5wZabQGXc9CbqlNjc7dDjRkm8P8Io/F5ofpYBy0sTKZ6Mk9aGKhgRZGw2B2043cnZv5129R0xnBzfCsyclm5MqDmMzLHbQNZhntNAzBVl/Kobjt0xo7nyt/Ou3r2xmTGjD85xUGcZefnRRRLWZdbaWggDxMwAJjMgUBj5iX9MFeWUJmeVHUahHkuIho4FKlVvUPyikEqiidWv1xUZPh0c2baOWOSGbMJJ9JiVyeWpdJkkLHbQy1Hv3X54Jsrk0A0xqAvl1MFC81lULrIHQUBQ7YbdGoqys8T+aDuEVxpHfcmyfv6dhtgGzPHo4nZNDEqSpPkqxserfwxonilP8AF2+BX9uMX8QZYfSJiQ5HMNkAUCd+t7de+CG/JnJs9gmi8Qlh5IGagT74GwuzsDtsfuwwvityaWBT32kY7XV7R9L2wPpxD6MwAQ6woAYjeiLrrRq+4OPnCJYySGlaEAUPrOtm6Aod98Vik3TJylJKwi/8TzH/AOn6+nMPa/zB+Tv8t8R4/FxJA0IAT1Gr+eKiScsSEZ2K7bSEAgDSCKAvbv3GI2Xh1bcsLQ+N/ZvjLlD+2C8zr+DcfDT2ifB/4g/xxquMj8IPaL+mp+/TjXMZjyzcuELCwsLGzAsUPiWTSVJ2FNv8tz+oH7sX2B/xTIg0AyIh3I1Am/iPKehIP2Vtd4zJWjUXTKOTiCAbuOl9+mnVe39XfHK56MnSGsm6FGzV3QreqxyzKR/6mLb3bUmtq68v7L7/AAx8pN/r4TsKGgjewevL2uj2NWOtWcaCmtD0EyuLU2Aa+3bb9Yw5WIoACUMzCGv3gjAad/LWjt/esJidQIzMVXutP032vl36D7zvdA0sNaJDRDDMuUB6gH5jHKA0bzUZPY0w/K6/i9vLt3xIyuUkkpUzETNvZph32oFP1f8A9waWNZKKiTgMV6kBjb86Nih+9aw5G2dj9zM6x+bMob/3Cm/Xiw4gpyys0+YiF7Ls7Ux6Xojv9X3d6+LjOW75yM1qJtJBYI8ovlDcH0H34WgsvFy/6d+u/ucS8QJaNsxkFkMJLRyQsLQmrKI1EXQ2vesR2Xh8i55VnfLyZ9frOepAVqYWvQflGxq7Dpiz4ZJHMupczEwVlDHS4O69KMYqyCbroK+Ii54Qj6uXNQ6m3AKsdq335VdSpo7/AH7GmS4DzMEvmjXo/wB7/BUeDvCWf4fPry82Wny8zRiYi9XLUmygugQGY+8fkcaa/ut/fsMZpLkcmttFnUjcMQzxc1W70KRDX/bvh3LZrKwSs2a4kjswUbiXVVAgEaPQjbtf3j1dRaMVXCTf2/kusrwyNTLyrqWRnlkYlmkJJIUMd9C9APhiWUAxL4dmIMzHry00ToCVsFrBHUEFbB3B39Qe+HG4Y356f+7/AKcKpMm5RWwMeJx/i7/7v7wxh3iqRlzctEi9HQ+saY23x4zwRxKGQrM5RqBJoIzCiwFbqOmMU8aJWaY+qxn/APWo/hjcUTk7KVDhViblYcuSgZ5LagaChVJq/Mx6D1+GLL8H5QHeWxRO8ydRW3kU+vTvpO42wOSRmioyjEHa/sG+L7IwuDbir6Dv82P8MQc1Llo2UIhk2BJWZq7jSfLseh/7bY+5viJamXyLvS3dD5nc4lkTlwjcWaz4BlBRLO55dfE96xtGPPnguQFcob6Txb/Msn/Nj0CjggEdDi0TEjrCwsLGzIsBXtAPni/Rb9owa4CfaD+Mi/Rb9owACwOOgcQH4igbT1J6U8e9daBa9jt0xKyUnNV3QWkZAdgVKqSQNJIJGqyNuuFY6Y+DjoHHDqyqWKmh8OvoBfcnFSnF/PpJjBHvKGtgB71A1q096/aawxF2Dh/L5hkNqaOKSLip1UY7AI1MGoDVWkA6SGO4JFigQe+LKLicYZVMJ1N21bfH3gLAFnp0Un5gEiR9fvea/XfDkeTJ6R/qA/bi2y2kqGWqYAih2O4xIUYABzjeYXJ5eTMS0FQdB1Zjsqj4k0P19sYbP4tzTuXL7kk7E0CfQfq+WPQnibh0M+VlSdNaaS1DZgQDTKezD1/bdY828b4U+Wk0NuCNSN+cp/YexH8KOAC14Z4lcOCwUhdwDZ81kg733JP3/CpGdzvNbUb7nfuSSSTXr1P96FENHF5BINI+Hx/v8f79MSW9l8UvhcQj8F+JnyE4kUF43oSxg3rXsV/ri7X510O3pFIbF119ev2jGHeyHw2cxmPpMouPLEVfR5qtf7IIf4Ep2vG4Z/isOXjMsrhVA79SfRR+UT6DDiYyVYC+1yELFlT3OZG3ejFKCf1j7xjEPHKfXqfWNPnsWH8MGXivxDJnJ0lelAdQkd3oXXVbHc+rVRvrsLHfFGXuVHJ8oiXyge8Q8vUnYDCk6Et0Bwx0tdD9+LCHh4a2B2U7+nyv7/XHI4Y9WaHX9W2FqQaWRFSuoxMY6hsPsxLyuSIHmGx6j4eq4jyw8tqJsHcH1GM6k+DWmg18Gy1llP5kqN92YQ/sx6Oy60oHoMeZ/C7XlcyB+SrkfYmr9ox6Yyz6kVvUA/eMbg7FNDmFhYWNkxYzX2vcSEJh3okMTsT5Qy6qoddwPjdd7GlYzD2twasxlaQO2iQKPygSyaSgo35qsdPXbqABPBeHNmHTLxhBqWgR5iFXrJIxPlK7b0Tt8QAT5riAURRZa5MuhH1iyoqvHVT56RySsyIbjMZsLTawNUdPZrJRZLLtl+YFzMxDSO6fV6AQ3IZyy+Rh5Cdfc6moXjhtPJUBIYyqlkJZHihkTRDDPFABI/LBUvYIC6pASwYkgDHGHkGXZwglMQBkiBp4A26SPDKLZHjvZiSlshJKscCf/iOM6rZlYhr1BdJFnaidwPygDVCyN8W+QMuVeWQkpFbiTSIXIkOgMzOhUxyqWzcnmZfI6hbBK4gZzhMWfgfMZdUjkZp0OVjcHmBbuWFduYK82jeuo2IrPHoV2n6+/wDPv68xOG8Ry8WpQfOWUEtDak1q8yK24oEdPKBtXTFpxbMpHCZEYFsxcY0kgIFrmdeh8yiwLpt+uwTEocENZLEnSbAFIVraybUjp0G56YtUzQbLQLXuvOF7jbkr73WvL1JF+vTGiRp3D/EUCwoDr8qKCQARsKO9+o3HUd8XmRzccqCSNgynoR+z4H4YxdM9Ip+rNKCSR52LN7t1en3AOo6A9dxiTw/isyNIzudHQoqr52OoAnT1oAHc7CgewwAbSQKo9O+MV8X5KOIywykmNSWU3ZOo2NF/ldR6bHtqwUcD9oscpMLJqdR11UWX5EbsO++/XA/4rbKPLG8ySslkGmKlQQTa0SG3A26kemAaVmXNDXfF14c4bmJyFjjZgzBQ35IJI949gNrPbBDmsnkU08uBJLAIbXMVrfpb0dxRBA69LxacN8SRxkLyFVR05WlSvU7CiT16dxV0d8JqxpuLDviXG4+DwQ5LLqGcJqLv7o1E3IwG7FmDGrAA+wYzjiviVZpTz8yWbobVyV/qgABVF9gQL39BhzjfFxLI8znZq06tiFAoUP0RZ+JPzwNT8Nmzba449KLsZXOlduts3vVvstkYnF2y+SOmH1CpooBkuZGeY5mj1EWOQodKBB3JkJJ1HygLpsFlBq/FWbEYi2vUrDvWzdNv0sRxwhoYiwm5hBUOArKvvCtJJtqYflKvw6bkMahx7quF33VW0+p3B09sbfJFK0AacaKqVEaV6Euf+bbDh4wzC9KCj6XXXfc40CJOyoNrukG1dbobViTAJCLUMR6qDX6sGr6fog8v6mdLncw3urf6MQP7FxMyq5hhTQzk2aKxlRVdOgA3xoCxSnqrn5hsTMtlH/Mb+ycZc2uDawp8g74OyEtziRGVZFIGo2d1ojr8cbr4VzvPyeWl6a4YzXodIsffgI4dkmJHlPX0OCD2VlvwXl1cFWTmIQwINLI4XY/1QMKErZvLBRggswsLCxU5hYD/ABzMsUkMo3mNxxMa5cBe7ma9tdDQgNancLYuwYYxf29cQly+ZyckZr6uZW2tWVjHaOpsMp7qQQcAEQnnRB5I5Ek0yMi5n8br8qhMxoXXLriicB6DcuOUSAp5y7xLhEq5fUAPqEIlUxsInIlbmaWEiCbSFBWwL1R/le7XcB4s2fUJlOQk+hkkyuYJKS6yOZJFK+p3JjWNOU5IVYwKYAYus7FJUyDSYjGvvP8AVWUL/Sm0FIyGJLsYuzy6lcaKAPkEKyLMCyQOFi5gEKACXRLPJDym0ugVBI1qSdWZY6vqxpd4Zlo5HczEZSLLpFmTACrxRhwxJLI4WNjpa9KqaaxZJYtFHeeKT6RnGkIYqI9RilzGhAW8/kRYn1C3CkEopUaDqE/aX4z+sbJw6XVWvMSeapph22ayqehJ82/YHABB8X8RGYzL5hY1hVmchVAXVGGTdvWVxbXsRqAvYYZ5Fqh3CrJOPcoiigr47CrvesNeGs2JJVV1FOQvV/0VFk2BdHY9jg0yYF6lXSp0gOoQkahTaiF8mgm/OesZ63WITyuLpI7sXhFOGty/t9+/2AjJcKzk3WI6TutC9IBJHmqv1j16gYupeBu0fL1iPzjUGYFiWpQAQG9RfzF0MXsjacwDqBRl0mV3j5ZFbBCRZI0ihqJs77EsfjROyiy4tbZSyGQNI2k6F1hUttQuu4pbupPNNnVDwmJVfXu/89jJJ43gzFJqDqw0fnWegruexHzwZ8YGZzWUjeLLTF9dOqxOSp0ncUOm+x+OIfjXL8vNxTragurbnSVOqzqK3pYOsgNXVfDB5wYJvrY6VCzItU7MoU6YT01kst0LQMfMCRo6YPVE87xEPLyNLjlfcz/g3hrPCNw8E0Yu/rIwlGj0MtaSenT7cdt4fzIIDLKzEk0HMlgabIEZ7ah1A+7fGpZThihC4SnkkzI1SEiFVV2QMxA+pr/NrRYspFi/LE4pkzpgotLKskqL5Si23L0+mnSg2Aqhfe8bIWA/h7wpJm3tpKj3t7K6a6hr909KBAB3o2Nin8HNOUiSN0EYVI9W0ao2osjG7JTSWlumRrotWmaYY8rMJstXOijieSd4Q5Z51Z10tSkeQhG8zgHUDuENPxZeSeASvyysolEkWvXNLl2fVbzxj6oJE9hF5loqVZAoG227YMzZhV2fQgI1USrcwHTy2ShUgJAIZbtVArY4rcuJRI06LofcOrAaZFIopPGbGllJFk+ob4EfDcgs0PMV4mgY64TqRJcrGZH52qNnYMETl/VigyJsVdFuszkJQql8s+U7jSjhTp0kMFKgbLooOjEA7kBgRE4t4hEwGUyaPFLOScwzr5o16ulgansLrdzbMqoCWIODvwj4iMaBIiHyyagCQ6FFU6dLWKWVnJNORrN18BKExkyGKLVMV0iRSpKqaLlQwKsSaoC973DMUL+WJ3iCqFRRqBC6D1CjlhNUii9RC6STa2LC4Rq9qNkyPEkmXUjX1B33BBKsCOxDAgj1BxJ5vxxlz8S+jvFKDfMQPosjSoZgLBF7kbHUwYJ22LGvB+NLOtjY+mGZCCDMVticpxR68XGVPkX5YAHcLCwsACxif9IQEy5QDpy5e1/lR9vvxtmMc/pAREnLHfSFk1GugtO9el9x073sAYqV0MCjEMtNYOllPUFSDYI2P3Y0rg/tDlzMUeWzTaXQkrIdKiUqDptm8iSI1OrN5GZAG01rxl8UJcmRiQDvQ3JF9Phtti/4Vm0Y8tktHodSao7G+xut/h94BonE86+RyjrzZTmZ4xHqYhZKWxzpQCdMjA6QSdWiOMFiy4xjSi9aN1W90O/T+/TBZxDPJGxEjBnrSUXSVAWgpHlsNp8tem5N2MBualLsWIq+3YfAXgHwEOWZAFdSbDD7iau+9Fhv8saTFrmILL5W84k6+QpqoqGu1caAasb1vvjGsq7gEC6Ir+X68aVwbNiTLIS4QgFQxMZKbhgVWRh1DyLam/IMcuZU7PV8G9cXFbfi+Xt6L9i9lXoFOkNbyqjBwRpYAqCvlC1p0lADsLsYady0WklztpNsGrySlgXCkWNJAUICLCnZqHC5pW3Qu+lifqY2YAeVjqY6QlyBmNGqbrYBEfOZwwqxkHKBYKWlkkIXzBlOjLi49J2DE7XVnpiSTfB0uKgvjdeuz/Xdn3iJ5kCNGwUUyiSRdVJIzKzEN+awUigNpFoYtuERwxR6oWkdWcMJJlcod3DvIsYtRtLZkJGoaiAwOK+A8yblO5dWA1NGIlWtmW3Zmd99PlO+6kA76ayDibZZ3VA5QmUMqHZiI5ERLU7EEl/hpUbMq10YYyjdnn+NyYp1odvfvxyua35DWOK81Fz5NZl5TxKyqVTUj6kZHA0B2bQrAbk0SCwung40uWs+dWlQseYLkhZqFxxM1uFGk2ppwzFSLUt9OZZlBcBICknMEckM7NGY7VVWQ8tAF8pUalUlmulJEXh+Uy+WcZR41uRgVXSrRgAOPM9CRmJRgpDFbHU0CbnAh/jvDBmnLLEkt8kxsoGtAqHTFEkhZJo2ZJZDrZVCmQPbhQkvi0ashkLLJlvrAxed1dJYpC0arLmHpdTq2XMgo08dgKRiFw+ObKKKcS5RlYTIWQyR6GUMNbDSJGBAIIVXUHrYZbXiRiCIIzI3NVFYjnSW0jygAAg6BqchgwdEBiDI5dRhGmuqI/4SV0iLDlBuSFLqUllIU6HCGQtIoHLdmZ7pbQ641Ir+Owpk4PohCyT0qlXk5nKRVfSmtwoeZwW3IXSmlABV4IOI8ZiykS5lNDySopy9qOZHGC4MkknmLxjX5RbKx3XykAZvmxDOdM6uWss0gssSaLNRFFt7I1A7HrhmSRwfxChKpKi5aYXTSBhG99pCfPEenmFoaNqvXFzNE6M6MxUkbGmKqoFLJS0LO7bFbW61dMDc/B4oV/8AUSmLfyPEjJtdgXIaqh09QLu8TsjndCBYzcY3QOL0XROi90U7HSDXer3wAWkMckx91idgL60AAoJ7mgLPc2e+Lzw9w3MxvdED0x88OeJhqCsgv1rGgJKJF1LgA5ic0L64IMl+LX5YHNWCLIfi1+WACRhYWFgAWMd9vMSc3Ku7EAJKtAWTZQ/qr4/xGxYxf+kIltlfk/7VwAZFnMwHPlWlHQWetb3ffbqcQs3MygUSt2DW3p/PDrdj1P8A2vbDjRps0gOm62H869MAD3hrLRyLOZF1EcqmN2tvTEEEdr+7Ds3BoyFYMV1XSSDfa7sitPT0rpvvi14bNl3ikWEOrLy2YsoANOCB5WvqPhhc+NhuTW26lhu3lDW291VbGips73hUNSaI2UyqAaWVr3IAGqx62PNXTcAjvvgj4CqfQ4QoRZBLPDrMdkv5ZYyTVgLHrG5AF73WGMtw1JTC6GuWWNROoXYIaUuo289EUNS73QGJ2UkXkzh1q5cvKutVteY7xA7sdHQKb3G+3rlQKvM6229D7xSUiPUcw2lOY1pTHaBAdJBADa0djYABkArfeI0UIADR2I+hYcomMCTXynY1ahw4FEfm9mHxMyIisruwI0fjJEUts62BYB06YmoNsHY0DQxzluMwMEQszUhUxx2ItI0KLMgUAkADYV16jcbIloHVpVLxgXPE6s7aj3CMOYx5foFBYkupFXinzrCSUjQulWJN0N0B0nvpbzCmN3oIoDrF4hxgq7MiflEm31aSZWkql8ppq3HagemOcizSUbos2osp8xGomgbAoau9gBvjagBBwfizRSCFXpWkQt5Qx3Lgkk6SymmJpwPqwxq21S4s6HSI8lUcIis51xjUmsr9HWEoyr+VTEBCq6RYBEHh8BWNpDp1HUEpzpAoXu9WbBGoi9yPTHUPvnSRpujR0xlgxohvXayB132vqAXnhPInOTCSQl1jYuSQulnclyAAAotizEqAG1fHD/iXxBl4p2UxiSiWePXpVlpgDYF01aSLII1qaVmDkvg6NUyoYVRLGx3FkX9tfIdBsMB/jlYC5k9xt7KmgTVWR0Jra/TbANOgO4nxuaeWTMMdbWSVvRpAXyqoYdN1+4DffEOAlGoqdEekboWoqLYhgPd2KnqAW6fnOIVYs0Thz2U7N0qj+cK9LIvYVseyxEMzlfME37b0AwI2O6gVsPd6E3QIHM1xCXNSBWJpmqu1XufnVnBblYGc0owP+BeFtNKTR0qO/cn0+y/vxpkOay+Xcwsv1g00WFJbC6LX1AINdTe1nbCbocYuXBM8N8CZaZgDgyyWZQHSrKa6gEGvmMAmX4nPIzIway5WLQXijHLZQxdgfOGOwRWcEMQQNLVJlbRaxFnlUIjBIQkqy6RTDUWQBhW5UKNwhLgJhiDyeLuOmL3h34pPkMAfDeOuiAZnT1Ya0utiqjyvTG2JHcDRWtiVs74WwMKEGwVFH1wASsLCwsACxjXt+W3y4r/NyH43rjArv3ONlwE+P+HLNLDqHRW/aMAGC8H8PPIbIKg1fx/lhvxpl1ieOJBQVbJ7WT0+4frxqPFszFlk0oovAzn+FQ5oxSEleaIk3BYGR2kC1pU6R5TuRQ2snAACcGzixiTUSC3LqtXRWtvd3G2LvKyitQtjpZPqwSdwooIjXub672OooVMznhWMC1E7AxwykpECBzVJEZ0aiWvStUfe6gYmSeF1RNbcxFYgjmR04URvJZjDF1K6WFaeo2J3wAPyQlpCQnLDPbkKAdHKbdAw1gt7hHettNkiTw1jofUxbTGgJd+Y7bEBqKigWGxrcjV1Jqs8RyS5PKRzRzM4mcrpYHTpCRMppjqFq6nbSQV+ZNXwHjvMintUiAWJTV6N5DWlVUkEljd6rvtgAqvEk6yysUK6FJCUR0HU+UUenzoL13xTISDYJ+BHwxoBjZlVeYzUXdnRdSlQgTzDYKC9kV8G74ayeRidTrVWYFlYjLhQPNuLolmUWBRbYGxdYAArKxmR1Qkmz0J6DqfuAJxe5PMAT8tm0ISNL3QTyjf5bnY7Xiyi4WiRvJyBE66KGosLZpQws7bqqnYCte+BvPka3rsxH2DbABoebKSUQrujIGTlkg6FBcsysQNxdAgFvd6aiHQplbTLoHLA0AEEnST5iAwsHUNr/LX7GWMseXUIQAsEBJZjEBawg27EK9BS1WL1VubAiNxXLWxDmZirK1+WAhq1VGR5gSOlCgaBwh0wmbxJ9GjWMnZUU9K2YagKoVsR2GM28S8ebMOaNJ+3C4xxCXNyEgbUq7XVKoVeu/QDDB4FLV1hiKsHDh4jIps+cfHr9+PkkLKaIIOO48m7dFOAAi4Bxdmpksb9DibnpmkaRyQWZmuzsNK6LIo7eUD06euJPg3w4RHrI7k4gKwYBiDZpgQPWzp323N38x63iWXsdXhlyy04dxNovq3XmQsN4mJHk1AaUbqpqhRsLbUUO+ClM3HmvrLCwRHW2qXS0VsSqur7MgB1CjubCg1qIMb3U3R+AsLS3su/5x7dKHUHEHjWZKZdwCfrGiTYndRrkbU3Tq8R+J37YzCTuimWEXByfKCTi/jvKR2MtG2YYggM4MUAGokFVFTOQCN2YEb+pvZ/A+cabh+VlYKGkiRiFAVbIs0B0GPJXXHq32b/AOSsl/8Abx/ujFzhCTCwsLAAsVnF+DicglytAjYDv88WeFgAC877O4ZRTTSfcv8ALHWW8AJHHHGk7AIsi2YoWY6zYILKaKnp29QcGWFgAE5fAWXYMC8q6rFRuyIE5TRKgjsqoVWsaQKKr8bUfgSFVReY50kEs9SMdIKqbk1UQhKWOxN3eCzCwAAviP2aQZyCOB5nQRu76o0jVm1affpaJAUbgC6GKrhXsYy+XD6M1Pb6dyI7Gk2CPLX33jT8LABnWY9msMQlkWWY8zTaoqbV5V0jtpBugRuPlUGPwJlzrjEuYjs6ifIdOoWWGpjpAJfqNjfQ1jU8LABl83gXLiJ1aTMVIxfSqoSuhQpVUFUFJrYE2pJ26UbeyfKNqYzZ336J0Q7ki76X6/d8Re2YWADHc/7MYZmHOzOfYoKAZYSFVRXkA2Aodvh3IuPlfZPkyV+vzi6q6pEAAbq9r6DteNqwsAGWZDwDlIh5fpLVX5Ed/t/V8/Q0U/8AgeGtOtq+S4KsLAACzezDKsbLv9y/yw7B7N8svR2+5f5YNcLABSZHw3FEmgEkfIYHs97L8s7l1kePVdqoQoT6gEbfZsbweYWE0nyajJx4M9b2VQkV9Jl79FTv36dR6/feInEPY3l5QFOanADFqAj6kKO47BRjTcLCUUhvJJqmzJP8BGV/1vMfdH/0403gfDFyuXiy6ElYUVAT1IUUCa74nYWNGBYWFhYAP//Z"/>
          <p:cNvSpPr>
            <a:spLocks noChangeAspect="1" noChangeArrowheads="1"/>
          </p:cNvSpPr>
          <p:nvPr/>
        </p:nvSpPr>
        <p:spPr bwMode="auto">
          <a:xfrm>
            <a:off x="307975" y="-1012825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8" name="Picture 6" descr="https://encrypted-tbn3.gstatic.com/images?q=tbn:ANd9GcSE5ChLvdjYK37NbXJm72MW3rwxCrBubj4MrjdUAOltzS2AJpW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94" y="1426464"/>
            <a:ext cx="3993403" cy="401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3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8072" y="332656"/>
            <a:ext cx="7772400" cy="914400"/>
          </a:xfrm>
        </p:spPr>
        <p:txBody>
          <a:bodyPr/>
          <a:lstStyle/>
          <a:p>
            <a:r>
              <a:rPr lang="en-US" dirty="0" smtClean="0"/>
              <a:t>Tips to make your own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392189" y="1872020"/>
            <a:ext cx="85689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Provide</a:t>
            </a:r>
            <a:r>
              <a:rPr lang="en-US" sz="2200" dirty="0"/>
              <a:t> </a:t>
            </a:r>
            <a:r>
              <a:rPr lang="en-US" sz="2200" dirty="0" smtClean="0"/>
              <a:t>engaging</a:t>
            </a:r>
            <a:r>
              <a:rPr lang="en-US" sz="2200" dirty="0"/>
              <a:t>, exciting, rewarding content</a:t>
            </a:r>
            <a:endParaRPr lang="en-US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Minimise</a:t>
            </a:r>
            <a:r>
              <a:rPr lang="en-US" sz="2200" dirty="0" smtClean="0"/>
              <a:t> </a:t>
            </a:r>
            <a:r>
              <a:rPr lang="en-US" sz="2200" dirty="0"/>
              <a:t>the data content to improve the scanning </a:t>
            </a:r>
            <a:r>
              <a:rPr lang="en-US" sz="2200" dirty="0" smtClean="0"/>
              <a:t>process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Think</a:t>
            </a:r>
            <a:r>
              <a:rPr lang="en-US" sz="2200" dirty="0" smtClean="0"/>
              <a:t> </a:t>
            </a:r>
            <a:r>
              <a:rPr lang="en-US" sz="2200" dirty="0"/>
              <a:t>about the environment your code is likely to be scanned 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Reproduce</a:t>
            </a:r>
            <a:r>
              <a:rPr lang="en-US" sz="2200" dirty="0" smtClean="0"/>
              <a:t> </a:t>
            </a:r>
            <a:r>
              <a:rPr lang="en-US" sz="2200" dirty="0"/>
              <a:t>the QR Code image at </a:t>
            </a:r>
            <a:r>
              <a:rPr lang="en-US" sz="2200" dirty="0" smtClean="0"/>
              <a:t>the proper size</a:t>
            </a:r>
            <a:endParaRPr lang="en-US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Consider</a:t>
            </a:r>
            <a:r>
              <a:rPr lang="en-US" sz="2200" dirty="0" smtClean="0"/>
              <a:t> the </a:t>
            </a:r>
            <a:r>
              <a:rPr lang="en-US" sz="2200" dirty="0"/>
              <a:t>‘clear zone’ border of the code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Test</a:t>
            </a:r>
            <a:r>
              <a:rPr lang="en-US" sz="2200" dirty="0"/>
              <a:t> the scanning process on the </a:t>
            </a:r>
            <a:r>
              <a:rPr lang="en-US" sz="2200" dirty="0" smtClean="0"/>
              <a:t>material </a:t>
            </a:r>
            <a:r>
              <a:rPr lang="en-US" sz="2200" dirty="0"/>
              <a:t>it will be printed 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Explain</a:t>
            </a:r>
            <a:r>
              <a:rPr lang="en-US" sz="2200" dirty="0" smtClean="0"/>
              <a:t> </a:t>
            </a:r>
            <a:r>
              <a:rPr lang="en-US" sz="2200" dirty="0"/>
              <a:t>shortly where the code takes the reader/give instruction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FF00"/>
                </a:solidFill>
              </a:rPr>
              <a:t>     Do ... everything to make </a:t>
            </a:r>
            <a:r>
              <a:rPr lang="en-US" sz="2200" b="1" dirty="0">
                <a:solidFill>
                  <a:srgbClr val="FFFF00"/>
                </a:solidFill>
              </a:rPr>
              <a:t>the consumer </a:t>
            </a:r>
            <a:r>
              <a:rPr lang="en-US" sz="2200" b="1" dirty="0" smtClean="0">
                <a:solidFill>
                  <a:srgbClr val="FFFF00"/>
                </a:solidFill>
              </a:rPr>
              <a:t>want </a:t>
            </a:r>
            <a:r>
              <a:rPr lang="en-US" sz="2200" b="1" dirty="0">
                <a:solidFill>
                  <a:srgbClr val="FFFF00"/>
                </a:solidFill>
              </a:rPr>
              <a:t>more!</a:t>
            </a:r>
            <a:endParaRPr lang="el-GR" sz="2200" b="1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Ορθογώνιο 6"/>
          <p:cNvSpPr/>
          <p:nvPr/>
        </p:nvSpPr>
        <p:spPr>
          <a:xfrm>
            <a:off x="500201" y="138713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tx2"/>
                </a:solidFill>
              </a:rPr>
              <a:t>Rules to be considered when </a:t>
            </a:r>
            <a:r>
              <a:rPr lang="en-US" sz="2000" b="1" i="1" dirty="0">
                <a:solidFill>
                  <a:schemeClr val="tx2"/>
                </a:solidFill>
              </a:rPr>
              <a:t>using QR Codes in </a:t>
            </a:r>
            <a:r>
              <a:rPr lang="en-US" sz="2000" b="1" i="1" dirty="0" smtClean="0">
                <a:solidFill>
                  <a:schemeClr val="tx2"/>
                </a:solidFill>
              </a:rPr>
              <a:t>press advertising</a:t>
            </a:r>
            <a:r>
              <a:rPr 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66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recourses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899592" y="234888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https://en.wikipedia.org/wiki/QR_code</a:t>
            </a:r>
            <a:endParaRPr lang="en-US" sz="1200" dirty="0"/>
          </a:p>
          <a:p>
            <a:r>
              <a:rPr lang="en-US" sz="1200" dirty="0">
                <a:hlinkClick r:id="rId3"/>
              </a:rPr>
              <a:t>http://www.hswsolutions.com/services/mobile-web-development/qr-code-marketing/</a:t>
            </a:r>
            <a:endParaRPr lang="en-US" sz="1200" dirty="0"/>
          </a:p>
          <a:p>
            <a:r>
              <a:rPr lang="en-US" sz="1200" dirty="0">
                <a:hlinkClick r:id="rId4"/>
              </a:rPr>
              <a:t>http://www.qrcodestickers.org/applications-for-qr-codes/places-where-you-can-find-qr-codes.html</a:t>
            </a:r>
            <a:endParaRPr lang="en-US" sz="1200" dirty="0"/>
          </a:p>
          <a:p>
            <a:r>
              <a:rPr lang="en-US" sz="1200" dirty="0">
                <a:hlinkClick r:id="rId5"/>
              </a:rPr>
              <a:t>http://deredesycadenas.pedromorales.net/menu-en.htm</a:t>
            </a:r>
            <a:endParaRPr lang="en-US" sz="1200" dirty="0"/>
          </a:p>
          <a:p>
            <a:r>
              <a:rPr lang="en-US" sz="1200" dirty="0">
                <a:hlinkClick r:id="rId6"/>
              </a:rPr>
              <a:t>http://shambles.net/pages/learning/ict/qrcode/#topofpage</a:t>
            </a:r>
            <a:endParaRPr lang="en-US" sz="1200" dirty="0"/>
          </a:p>
          <a:p>
            <a:r>
              <a:rPr lang="en-US" sz="1200" dirty="0">
                <a:hlinkClick r:id="rId7"/>
              </a:rPr>
              <a:t>https://qrazystuff.wordpress.com/tag/qr-code/</a:t>
            </a:r>
            <a:endParaRPr lang="en-US" sz="1200" dirty="0"/>
          </a:p>
          <a:p>
            <a:r>
              <a:rPr lang="en-US" sz="1200" dirty="0">
                <a:hlinkClick r:id="rId3"/>
              </a:rPr>
              <a:t>http://www.hswsolutions.com/services/mobile-web-development/qr-code-marketing/</a:t>
            </a:r>
            <a:endParaRPr lang="en-US" sz="1200" dirty="0"/>
          </a:p>
          <a:p>
            <a:r>
              <a:rPr lang="en-US" sz="1200" dirty="0">
                <a:hlinkClick r:id="rId8"/>
              </a:rPr>
              <a:t>http://www.emarketservices.com/clubs/ems/prod/E-Business%20Issue%20-QR%20codes%20and%20what%20they%20mean%20for%20eCommerce.pdf</a:t>
            </a:r>
            <a:endParaRPr lang="en-US" sz="1200" dirty="0"/>
          </a:p>
          <a:p>
            <a:r>
              <a:rPr lang="en-US" sz="1200" dirty="0">
                <a:hlinkClick r:id="rId9"/>
              </a:rPr>
              <a:t>http://cnettv.cnet.com/2001-1_53-50085349.html</a:t>
            </a:r>
            <a:endParaRPr lang="en-US" sz="1200" dirty="0"/>
          </a:p>
          <a:p>
            <a:r>
              <a:rPr lang="en-US" sz="1200" dirty="0">
                <a:hlinkClick r:id="rId10"/>
              </a:rPr>
              <a:t>http://www.scanlife.com/platform-features/code-actions</a:t>
            </a:r>
            <a:endParaRPr lang="en-US" sz="1200" dirty="0"/>
          </a:p>
          <a:p>
            <a:r>
              <a:rPr lang="en-US" sz="1200" dirty="0">
                <a:hlinkClick r:id="rId11"/>
              </a:rPr>
              <a:t>http://www.mediaecology.org/publications/MEA_proceedings/v12/4_unlocking.pdf</a:t>
            </a:r>
            <a:endParaRPr lang="en-US" sz="1200" dirty="0"/>
          </a:p>
          <a:p>
            <a:r>
              <a:rPr lang="en-US" sz="1200" dirty="0"/>
              <a:t>Rouillard, J. (2008). Contextual QR codes. Proceedings of ICCGI 2008: The third international multi-conference on computing in the global information technology. Athens, Greece: IEEE  -pdf resource</a:t>
            </a:r>
          </a:p>
        </p:txBody>
      </p:sp>
    </p:spTree>
    <p:extLst>
      <p:ext uri="{BB962C8B-B14F-4D97-AF65-F5344CB8AC3E}">
        <p14:creationId xmlns:p14="http://schemas.microsoft.com/office/powerpoint/2010/main" val="19343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glyki\Desktop\digital mark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65" y="1268760"/>
            <a:ext cx="8640960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735" y="270308"/>
            <a:ext cx="1828530" cy="703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2120" y="6159396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Glykeria Gkouvatsou, Greece</a:t>
            </a:r>
            <a:endParaRPr lang="el-GR" sz="1600" i="1" dirty="0"/>
          </a:p>
        </p:txBody>
      </p:sp>
      <p:sp>
        <p:nvSpPr>
          <p:cNvPr id="2" name="Ορθογώνιο 1"/>
          <p:cNvSpPr/>
          <p:nvPr/>
        </p:nvSpPr>
        <p:spPr>
          <a:xfrm>
            <a:off x="5580112" y="412609"/>
            <a:ext cx="33843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QR CODES</a:t>
            </a:r>
            <a:endParaRPr lang="el-GR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9212"/>
            <a:ext cx="2121024" cy="6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QR code?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08817" y="2441919"/>
            <a:ext cx="1802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QR</a:t>
            </a:r>
            <a:r>
              <a:rPr lang="en-US" sz="3200" dirty="0"/>
              <a:t> </a:t>
            </a:r>
            <a:r>
              <a:rPr lang="en-US" sz="3200" dirty="0" smtClean="0"/>
              <a:t>code</a:t>
            </a:r>
            <a:endParaRPr lang="el-GR" sz="3200" dirty="0"/>
          </a:p>
        </p:txBody>
      </p:sp>
      <p:sp>
        <p:nvSpPr>
          <p:cNvPr id="6" name="Ίσο 5"/>
          <p:cNvSpPr/>
          <p:nvPr/>
        </p:nvSpPr>
        <p:spPr>
          <a:xfrm>
            <a:off x="3059832" y="2538302"/>
            <a:ext cx="1224136" cy="706032"/>
          </a:xfrm>
          <a:prstGeom prst="mathEqua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655903" y="2276692"/>
            <a:ext cx="39741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Q</a:t>
            </a:r>
            <a:r>
              <a:rPr lang="en-US" sz="2800" dirty="0"/>
              <a:t>uick </a:t>
            </a:r>
            <a:r>
              <a:rPr lang="en-US" sz="4000" b="1" dirty="0"/>
              <a:t>R</a:t>
            </a:r>
            <a:r>
              <a:rPr lang="en-US" sz="2800" dirty="0"/>
              <a:t>esponse code</a:t>
            </a:r>
            <a:endParaRPr lang="el-GR" sz="2800" dirty="0"/>
          </a:p>
        </p:txBody>
      </p:sp>
      <p:sp>
        <p:nvSpPr>
          <p:cNvPr id="8" name="Ορθογώνιο 7"/>
          <p:cNvSpPr/>
          <p:nvPr/>
        </p:nvSpPr>
        <p:spPr>
          <a:xfrm>
            <a:off x="4716016" y="2904619"/>
            <a:ext cx="3583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2D code, matrix code</a:t>
            </a:r>
            <a:endParaRPr lang="el-GR" sz="2800" dirty="0"/>
          </a:p>
        </p:txBody>
      </p:sp>
      <p:sp>
        <p:nvSpPr>
          <p:cNvPr id="9" name="Ορθογώνιο 8"/>
          <p:cNvSpPr/>
          <p:nvPr/>
        </p:nvSpPr>
        <p:spPr>
          <a:xfrm>
            <a:off x="4491429" y="4149080"/>
            <a:ext cx="4303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black </a:t>
            </a:r>
            <a:r>
              <a:rPr lang="en-US" sz="2400" dirty="0"/>
              <a:t>modules </a:t>
            </a:r>
            <a:r>
              <a:rPr lang="en-US" dirty="0" smtClean="0"/>
              <a:t>(pixels/square </a:t>
            </a:r>
            <a:r>
              <a:rPr lang="en-US" dirty="0"/>
              <a:t>dots) </a:t>
            </a:r>
            <a:endParaRPr lang="en-US" dirty="0" smtClean="0"/>
          </a:p>
          <a:p>
            <a:r>
              <a:rPr lang="en-US" sz="2400" dirty="0" smtClean="0"/>
              <a:t>arranged </a:t>
            </a:r>
            <a:r>
              <a:rPr lang="en-US" sz="2400" dirty="0"/>
              <a:t>in a square grid on a </a:t>
            </a:r>
            <a:r>
              <a:rPr lang="en-US" sz="2400" dirty="0" smtClean="0"/>
              <a:t>(usually) white </a:t>
            </a:r>
            <a:r>
              <a:rPr lang="en-US" sz="2400" dirty="0"/>
              <a:t>background</a:t>
            </a:r>
            <a:endParaRPr lang="el-GR" sz="2400" dirty="0"/>
          </a:p>
        </p:txBody>
      </p:sp>
      <p:sp>
        <p:nvSpPr>
          <p:cNvPr id="10" name="Ορθογώνιο 9"/>
          <p:cNvSpPr/>
          <p:nvPr/>
        </p:nvSpPr>
        <p:spPr>
          <a:xfrm>
            <a:off x="461098" y="432997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consists of </a:t>
            </a:r>
            <a:endParaRPr lang="el-GR" sz="3600" dirty="0"/>
          </a:p>
        </p:txBody>
      </p:sp>
      <p:sp>
        <p:nvSpPr>
          <p:cNvPr id="3" name="Ορθογώνιο 2"/>
          <p:cNvSpPr/>
          <p:nvPr/>
        </p:nvSpPr>
        <p:spPr>
          <a:xfrm>
            <a:off x="539552" y="5775785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Comes from</a:t>
            </a:r>
            <a:endParaRPr lang="el-GR" sz="3600" dirty="0"/>
          </a:p>
        </p:txBody>
      </p:sp>
      <p:sp>
        <p:nvSpPr>
          <p:cNvPr id="5" name="Ορθογώνιο 4"/>
          <p:cNvSpPr/>
          <p:nvPr/>
        </p:nvSpPr>
        <p:spPr>
          <a:xfrm>
            <a:off x="4892143" y="5805264"/>
            <a:ext cx="1584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Japan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487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 Use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2276872"/>
            <a:ext cx="7772400" cy="3661664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As </a:t>
            </a:r>
          </a:p>
          <a:p>
            <a:r>
              <a:rPr lang="en-US" dirty="0" smtClean="0"/>
              <a:t>an optical machine </a:t>
            </a:r>
          </a:p>
          <a:p>
            <a:r>
              <a:rPr lang="en-US" dirty="0"/>
              <a:t>A </a:t>
            </a:r>
            <a:r>
              <a:rPr lang="en-US" dirty="0" smtClean="0"/>
              <a:t>tool </a:t>
            </a:r>
            <a:r>
              <a:rPr lang="en-US" dirty="0"/>
              <a:t>to save data in encoded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a readable </a:t>
            </a:r>
            <a:r>
              <a:rPr lang="en-US" dirty="0"/>
              <a:t>label on </a:t>
            </a:r>
            <a:r>
              <a:rPr lang="en-US" dirty="0" smtClean="0"/>
              <a:t>objects</a:t>
            </a:r>
          </a:p>
          <a:p>
            <a:pPr marL="6858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containing </a:t>
            </a:r>
            <a:r>
              <a:rPr lang="en-US" sz="2400" dirty="0"/>
              <a:t>information about the </a:t>
            </a:r>
            <a:r>
              <a:rPr lang="en-US" sz="2400" dirty="0" smtClean="0"/>
              <a:t>object</a:t>
            </a:r>
            <a:endParaRPr lang="el-GR" sz="2400" dirty="0"/>
          </a:p>
        </p:txBody>
      </p:sp>
      <p:pic>
        <p:nvPicPr>
          <p:cNvPr id="1026" name="Picture 2" descr="https://upload.wikimedia.org/wikipedia/commons/thumb/9/9b/Wikipedia_mobile_en.svg/296px-Wikipedia_mobile_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96752"/>
            <a:ext cx="1451247" cy="1451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179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906072" cy="914400"/>
          </a:xfrm>
        </p:spPr>
        <p:txBody>
          <a:bodyPr/>
          <a:lstStyle/>
          <a:p>
            <a:r>
              <a:rPr lang="en-US" sz="3200" b="1" dirty="0"/>
              <a:t>Places Where You Can Find QR Codes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5940152" y="1635629"/>
            <a:ext cx="26642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.</a:t>
            </a:r>
          </a:p>
          <a:p>
            <a:endParaRPr lang="en-US" sz="1100" dirty="0" smtClean="0"/>
          </a:p>
          <a:p>
            <a:r>
              <a:rPr lang="en-US" dirty="0" smtClean="0"/>
              <a:t>t-shirts/hats/clothing</a:t>
            </a:r>
          </a:p>
          <a:p>
            <a:r>
              <a:rPr lang="en-US" dirty="0" smtClean="0"/>
              <a:t>stickers</a:t>
            </a:r>
          </a:p>
          <a:p>
            <a:r>
              <a:rPr lang="en-US" dirty="0" smtClean="0"/>
              <a:t>tattoos </a:t>
            </a:r>
          </a:p>
          <a:p>
            <a:r>
              <a:rPr lang="en-US" dirty="0" smtClean="0"/>
              <a:t>movie posters</a:t>
            </a:r>
          </a:p>
          <a:p>
            <a:r>
              <a:rPr lang="en-US" dirty="0" smtClean="0"/>
              <a:t>artwork</a:t>
            </a:r>
          </a:p>
          <a:p>
            <a:r>
              <a:rPr lang="en-US" dirty="0" smtClean="0"/>
              <a:t>plastic bottles/cups</a:t>
            </a:r>
          </a:p>
          <a:p>
            <a:r>
              <a:rPr lang="en-US" dirty="0" smtClean="0"/>
              <a:t>Disney</a:t>
            </a:r>
          </a:p>
          <a:p>
            <a:r>
              <a:rPr lang="en-US" dirty="0"/>
              <a:t>Classrooms/worksheets</a:t>
            </a:r>
          </a:p>
          <a:p>
            <a:r>
              <a:rPr lang="en-US" dirty="0" smtClean="0"/>
              <a:t>webpages </a:t>
            </a:r>
          </a:p>
          <a:p>
            <a:r>
              <a:rPr lang="en-US" dirty="0"/>
              <a:t>business cards</a:t>
            </a:r>
          </a:p>
          <a:p>
            <a:r>
              <a:rPr lang="en-US" dirty="0" smtClean="0"/>
              <a:t>baking</a:t>
            </a:r>
            <a:endParaRPr lang="en-US" dirty="0"/>
          </a:p>
        </p:txBody>
      </p:sp>
      <p:sp>
        <p:nvSpPr>
          <p:cNvPr id="5" name="Ορθογώνιο 4"/>
          <p:cNvSpPr/>
          <p:nvPr/>
        </p:nvSpPr>
        <p:spPr>
          <a:xfrm>
            <a:off x="755576" y="1844824"/>
            <a:ext cx="2664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restaurants</a:t>
            </a:r>
            <a:endParaRPr lang="en-US" dirty="0"/>
          </a:p>
          <a:p>
            <a:r>
              <a:rPr lang="en-US" dirty="0" smtClean="0"/>
              <a:t>stores</a:t>
            </a:r>
            <a:endParaRPr lang="en-US" dirty="0"/>
          </a:p>
          <a:p>
            <a:r>
              <a:rPr lang="en-US" dirty="0" smtClean="0"/>
              <a:t>businesses</a:t>
            </a:r>
            <a:endParaRPr lang="en-US" dirty="0"/>
          </a:p>
          <a:p>
            <a:r>
              <a:rPr lang="en-US" dirty="0"/>
              <a:t>real estate signs</a:t>
            </a:r>
          </a:p>
          <a:p>
            <a:r>
              <a:rPr lang="en-US" dirty="0" smtClean="0"/>
              <a:t>tombstones</a:t>
            </a:r>
            <a:endParaRPr lang="en-US" dirty="0"/>
          </a:p>
          <a:p>
            <a:r>
              <a:rPr lang="en-US" dirty="0"/>
              <a:t>museums</a:t>
            </a:r>
          </a:p>
          <a:p>
            <a:r>
              <a:rPr lang="en-US" dirty="0"/>
              <a:t>libraries</a:t>
            </a:r>
          </a:p>
          <a:p>
            <a:r>
              <a:rPr lang="en-US" dirty="0"/>
              <a:t>advertisement flyers</a:t>
            </a:r>
          </a:p>
          <a:p>
            <a:r>
              <a:rPr lang="en-US" dirty="0"/>
              <a:t>ads in magazines</a:t>
            </a:r>
          </a:p>
          <a:p>
            <a:r>
              <a:rPr lang="en-US" dirty="0" smtClean="0"/>
              <a:t>informational </a:t>
            </a:r>
            <a:r>
              <a:rPr lang="en-US" dirty="0"/>
              <a:t>handouts</a:t>
            </a:r>
          </a:p>
          <a:p>
            <a:r>
              <a:rPr lang="en-US" dirty="0" smtClean="0"/>
              <a:t>insurance companies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and other businesses</a:t>
            </a:r>
            <a:endParaRPr lang="el-GR" dirty="0"/>
          </a:p>
        </p:txBody>
      </p:sp>
      <p:pic>
        <p:nvPicPr>
          <p:cNvPr id="1026" name="Picture 2" descr="C:\Users\glyki\Desktop\20160128_1231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419868" y="1814601"/>
            <a:ext cx="2209315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code   </a:t>
            </a:r>
            <a:r>
              <a:rPr lang="en-US" sz="2800" dirty="0" smtClean="0"/>
              <a:t>Versus</a:t>
            </a:r>
            <a:r>
              <a:rPr lang="en-US" dirty="0" smtClean="0"/>
              <a:t>   barcode</a:t>
            </a:r>
            <a:endParaRPr lang="el-GR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38827"/>
            <a:ext cx="273630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glyki\AppData\Local\Microsoft\Windows\Temporary Internet Files\Content.IE5\U5PMDF45\2945789229_6209d8bc1b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55483"/>
            <a:ext cx="3240360" cy="225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Ευθύγραμμο βέλος σύνδεσης 6"/>
          <p:cNvCxnSpPr/>
          <p:nvPr/>
        </p:nvCxnSpPr>
        <p:spPr>
          <a:xfrm>
            <a:off x="5220072" y="2564904"/>
            <a:ext cx="0" cy="2304256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1403648" y="5373216"/>
            <a:ext cx="2808312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1196008" y="2455483"/>
            <a:ext cx="0" cy="2854109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5508103" y="5277344"/>
            <a:ext cx="2968945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4020470" y="333623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No data</a:t>
            </a:r>
            <a:endParaRPr lang="el-GR" b="1" dirty="0">
              <a:solidFill>
                <a:srgbClr val="FFFF00"/>
              </a:solidFill>
            </a:endParaRPr>
          </a:p>
        </p:txBody>
      </p:sp>
      <p:sp>
        <p:nvSpPr>
          <p:cNvPr id="24" name="Ορθογώνιο 23"/>
          <p:cNvSpPr/>
          <p:nvPr/>
        </p:nvSpPr>
        <p:spPr>
          <a:xfrm>
            <a:off x="6630937" y="551723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data</a:t>
            </a:r>
            <a:endParaRPr lang="el-GR" b="1" dirty="0">
              <a:solidFill>
                <a:srgbClr val="FFFF00"/>
              </a:solidFill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2446166" y="5517232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data</a:t>
            </a:r>
            <a:endParaRPr lang="el-GR" b="1" dirty="0">
              <a:solidFill>
                <a:srgbClr val="FFFF00"/>
              </a:solidFill>
            </a:endParaRPr>
          </a:p>
        </p:txBody>
      </p:sp>
      <p:sp>
        <p:nvSpPr>
          <p:cNvPr id="26" name="Ορθογώνιο 25"/>
          <p:cNvSpPr/>
          <p:nvPr/>
        </p:nvSpPr>
        <p:spPr>
          <a:xfrm rot="5400000" flipV="1">
            <a:off x="625387" y="3697871"/>
            <a:ext cx="723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data</a:t>
            </a:r>
            <a:endParaRPr lang="el-G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307842"/>
            <a:ext cx="7618040" cy="744894"/>
          </a:xfrm>
        </p:spPr>
        <p:txBody>
          <a:bodyPr/>
          <a:lstStyle/>
          <a:p>
            <a:r>
              <a:rPr lang="en-US" dirty="0" smtClean="0"/>
              <a:t>QR code           barcode </a:t>
            </a:r>
            <a:endParaRPr lang="el-GR" dirty="0"/>
          </a:p>
        </p:txBody>
      </p:sp>
      <p:pic>
        <p:nvPicPr>
          <p:cNvPr id="2051" name="Picture 3" descr="C:\Users\glyki\AppData\Local\Microsoft\Windows\Temporary Internet Files\Content.IE5\U5PMDF45\versu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57" y="1084842"/>
            <a:ext cx="1951539" cy="115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glyki\AppData\Local\Microsoft\Windows\Temporary Internet Files\Content.IE5\U5PMDF45\2945789229_6209d8bc1b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904" y="1166788"/>
            <a:ext cx="1728192" cy="98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957" y="1054141"/>
            <a:ext cx="1170181" cy="117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539552" y="2431922"/>
            <a:ext cx="38164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2-dimensional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1400" dirty="0" smtClean="0"/>
              <a:t>(vertical </a:t>
            </a:r>
            <a:r>
              <a:rPr lang="en-US" sz="1400" i="1" dirty="0" smtClean="0"/>
              <a:t>and</a:t>
            </a:r>
            <a:r>
              <a:rPr lang="en-US" sz="1400" dirty="0" smtClean="0"/>
              <a:t> horizontal).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Consists of modules </a:t>
            </a:r>
            <a:r>
              <a:rPr lang="en-US" sz="1400" dirty="0"/>
              <a:t>(</a:t>
            </a:r>
            <a:r>
              <a:rPr lang="en-US" sz="1400" dirty="0" smtClean="0"/>
              <a:t>pixels</a:t>
            </a:r>
            <a:r>
              <a:rPr lang="en-US" sz="1400" dirty="0"/>
              <a:t>)</a:t>
            </a:r>
            <a:endParaRPr lang="el-GR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can </a:t>
            </a:r>
            <a:r>
              <a:rPr lang="en-US" dirty="0"/>
              <a:t>store more than </a:t>
            </a:r>
            <a:r>
              <a:rPr lang="en-US" dirty="0" smtClean="0"/>
              <a:t>5,000 </a:t>
            </a:r>
            <a:r>
              <a:rPr lang="en-US" dirty="0"/>
              <a:t>alphanumeric characters/7000 digits in a limited space.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No need of a beam to be read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also readable even </a:t>
            </a:r>
            <a:r>
              <a:rPr lang="en-US" dirty="0"/>
              <a:t>if 30% of it is damaged</a:t>
            </a:r>
            <a:endParaRPr lang="el-GR" dirty="0"/>
          </a:p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5285184" y="2492896"/>
            <a:ext cx="3491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1 dimensional-linear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1400" dirty="0"/>
              <a:t>(e.g. horizontally from left to </a:t>
            </a:r>
            <a:r>
              <a:rPr lang="en-US" sz="1400" dirty="0" smtClean="0"/>
              <a:t>  right)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Consists </a:t>
            </a:r>
            <a:r>
              <a:rPr lang="en-US" dirty="0"/>
              <a:t>of </a:t>
            </a:r>
            <a:r>
              <a:rPr lang="en-US" dirty="0" smtClean="0"/>
              <a:t>bars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Usually stores up to 30 characters/just numbers</a:t>
            </a:r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Needs </a:t>
            </a:r>
            <a:r>
              <a:rPr lang="en-US" dirty="0"/>
              <a:t>a (green) beam to be </a:t>
            </a:r>
            <a:r>
              <a:rPr lang="en-US" dirty="0" smtClean="0"/>
              <a:t>read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unreadable </a:t>
            </a:r>
            <a:r>
              <a:rPr lang="en-US" dirty="0"/>
              <a:t>if it has a little dot on it</a:t>
            </a:r>
            <a:endParaRPr lang="en-US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10" name="Picture 2" descr="File:QR Code Damage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218" y="5733256"/>
            <a:ext cx="868355" cy="86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7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code</a:t>
            </a:r>
            <a:r>
              <a:rPr lang="en-US" dirty="0" smtClean="0">
                <a:sym typeface="Wingdings" panose="05000000000000000000" pitchFamily="2" charset="2"/>
              </a:rPr>
              <a:t> data variety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Telephone number (Phone call</a:t>
            </a:r>
            <a:r>
              <a:rPr lang="en-US" dirty="0" smtClean="0"/>
              <a:t>)</a:t>
            </a:r>
          </a:p>
          <a:p>
            <a:r>
              <a:rPr lang="en-US" dirty="0"/>
              <a:t>SMS/MMS message</a:t>
            </a:r>
          </a:p>
          <a:p>
            <a:r>
              <a:rPr lang="en-US" dirty="0"/>
              <a:t>Email (Send message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/>
              <a:t>Hyperlink</a:t>
            </a:r>
          </a:p>
          <a:p>
            <a:r>
              <a:rPr lang="en-US" dirty="0" smtClean="0"/>
              <a:t>Contact </a:t>
            </a:r>
            <a:r>
              <a:rPr lang="en-US" dirty="0"/>
              <a:t>entry </a:t>
            </a:r>
            <a:endParaRPr lang="en-US" dirty="0" smtClean="0"/>
          </a:p>
          <a:p>
            <a:r>
              <a:rPr lang="en-US" dirty="0" smtClean="0"/>
              <a:t>Calendar </a:t>
            </a:r>
            <a:r>
              <a:rPr lang="en-US" dirty="0"/>
              <a:t>entry </a:t>
            </a:r>
            <a:endParaRPr lang="en-US" dirty="0" smtClean="0"/>
          </a:p>
          <a:p>
            <a:r>
              <a:rPr lang="en-US" dirty="0" smtClean="0"/>
              <a:t>Image</a:t>
            </a:r>
            <a:endParaRPr lang="en-US" dirty="0"/>
          </a:p>
          <a:p>
            <a:endParaRPr lang="el-GR" dirty="0"/>
          </a:p>
        </p:txBody>
      </p:sp>
      <p:pic>
        <p:nvPicPr>
          <p:cNvPr id="2050" name="Picture 2" descr="Τα Χέρια, Smartphone, Barcodes, Qr, Κινητό Τηλέφων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736304" cy="156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611560" y="1556792"/>
            <a:ext cx="83529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more </a:t>
            </a:r>
            <a:r>
              <a:rPr lang="en-US" sz="2400" b="1" dirty="0" smtClean="0"/>
              <a:t>information in </a:t>
            </a:r>
            <a:r>
              <a:rPr lang="en-US" sz="2400" b="1" dirty="0"/>
              <a:t>less </a:t>
            </a:r>
            <a:r>
              <a:rPr lang="en-US" sz="2400" b="1" dirty="0" smtClean="0"/>
              <a:t>space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/>
              <a:t>bridge the gap </a:t>
            </a:r>
            <a:r>
              <a:rPr lang="en-US" sz="2400" b="1" dirty="0" smtClean="0"/>
              <a:t> </a:t>
            </a:r>
            <a:r>
              <a:rPr lang="en-US" sz="2400" dirty="0" smtClean="0"/>
              <a:t>between </a:t>
            </a:r>
            <a:r>
              <a:rPr lang="en-US" sz="2400" dirty="0"/>
              <a:t>the traditional </a:t>
            </a:r>
            <a:r>
              <a:rPr lang="en-US" sz="2400" dirty="0" smtClean="0"/>
              <a:t>offline </a:t>
            </a:r>
            <a:r>
              <a:rPr lang="en-US" sz="2400" dirty="0"/>
              <a:t>marketing, and the online </a:t>
            </a:r>
            <a:r>
              <a:rPr lang="en-US" sz="2400" dirty="0" smtClean="0"/>
              <a:t>world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captivate </a:t>
            </a:r>
            <a:r>
              <a:rPr lang="en-US" sz="2400" b="1" dirty="0"/>
              <a:t>viewers </a:t>
            </a:r>
            <a:r>
              <a:rPr lang="en-US" sz="2400" b="1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dynamic, engaging </a:t>
            </a:r>
            <a:r>
              <a:rPr lang="en-US" sz="2400" dirty="0" smtClean="0"/>
              <a:t>content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store and present URL  </a:t>
            </a:r>
            <a:r>
              <a:rPr lang="en-US" sz="2400" dirty="0" smtClean="0"/>
              <a:t>including pages</a:t>
            </a:r>
            <a:r>
              <a:rPr lang="en-US" sz="2400" dirty="0"/>
              <a:t>, geo </a:t>
            </a:r>
            <a:r>
              <a:rPr lang="en-US" sz="2400" dirty="0" smtClean="0"/>
              <a:t>coordinates, text information,</a:t>
            </a:r>
            <a:r>
              <a:rPr lang="en-US" sz="2400" dirty="0"/>
              <a:t> </a:t>
            </a:r>
            <a:r>
              <a:rPr lang="en-US" sz="2400" dirty="0" smtClean="0"/>
              <a:t>social media </a:t>
            </a:r>
            <a:r>
              <a:rPr lang="en-US" sz="2400" dirty="0"/>
              <a:t>properties,</a:t>
            </a:r>
            <a:r>
              <a:rPr lang="en-US" sz="2400" dirty="0" smtClean="0"/>
              <a:t>  even </a:t>
            </a:r>
            <a:r>
              <a:rPr lang="en-US" sz="2400" dirty="0"/>
              <a:t>mailing </a:t>
            </a:r>
            <a:r>
              <a:rPr lang="en-US" sz="2400" dirty="0" smtClean="0"/>
              <a:t>addresses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/>
              <a:t>readable by </a:t>
            </a:r>
            <a:r>
              <a:rPr lang="en-US" sz="2400" b="1" dirty="0"/>
              <a:t>anyone</a:t>
            </a:r>
            <a:r>
              <a:rPr lang="en-US" sz="2400" dirty="0"/>
              <a:t> with a smart phone and a </a:t>
            </a:r>
            <a:r>
              <a:rPr lang="en-US" sz="2400" dirty="0" smtClean="0"/>
              <a:t>QR code reader application </a:t>
            </a:r>
            <a:endParaRPr lang="en-US" sz="2400" dirty="0"/>
          </a:p>
          <a:p>
            <a:endParaRPr lang="en-US" b="1" dirty="0"/>
          </a:p>
          <a:p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05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86e2291bc453c54124e6dfb47f0316c74311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3586</TotalTime>
  <Words>1585</Words>
  <Application>Microsoft Office PowerPoint</Application>
  <PresentationFormat>Prezentácia na obrazovke (4:3)</PresentationFormat>
  <Paragraphs>322</Paragraphs>
  <Slides>29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Μετρό</vt:lpstr>
      <vt:lpstr>QR CODES</vt:lpstr>
      <vt:lpstr>QR Codes in our lives </vt:lpstr>
      <vt:lpstr>What is a QR code?</vt:lpstr>
      <vt:lpstr>Its Use</vt:lpstr>
      <vt:lpstr>Places Where You Can Find QR Codes </vt:lpstr>
      <vt:lpstr>QR code   Versus   barcode</vt:lpstr>
      <vt:lpstr>QR code           barcode </vt:lpstr>
      <vt:lpstr>QR code data variety</vt:lpstr>
      <vt:lpstr>Advantages</vt:lpstr>
      <vt:lpstr>More Advantages</vt:lpstr>
      <vt:lpstr>How does a QR Code Work? </vt:lpstr>
      <vt:lpstr>Functionality </vt:lpstr>
      <vt:lpstr>What Types of Organizations Can Use QR Codes? </vt:lpstr>
      <vt:lpstr>QR codes in Marketing </vt:lpstr>
      <vt:lpstr>How does the cell phone read the code? </vt:lpstr>
      <vt:lpstr>Run a QR code campaign</vt:lpstr>
      <vt:lpstr>How to read QR Codes</vt:lpstr>
      <vt:lpstr>Desktop QR Code Software &amp; Applications </vt:lpstr>
      <vt:lpstr> Android QR Reader Apps</vt:lpstr>
      <vt:lpstr>How to generate a code </vt:lpstr>
      <vt:lpstr>Management &amp; Tracking Tools :  </vt:lpstr>
      <vt:lpstr>Using QR Codes in Marketing Campaigns</vt:lpstr>
      <vt:lpstr>QR code Content</vt:lpstr>
      <vt:lpstr>Using QR codes to benefit marketing </vt:lpstr>
      <vt:lpstr>An Innovative example  </vt:lpstr>
      <vt:lpstr>Prezentácia programu PowerPoint</vt:lpstr>
      <vt:lpstr>Tips to make your own</vt:lpstr>
      <vt:lpstr>recourses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CODES</dc:title>
  <dc:creator>glyki</dc:creator>
  <cp:lastModifiedBy>Darina</cp:lastModifiedBy>
  <cp:revision>188</cp:revision>
  <dcterms:created xsi:type="dcterms:W3CDTF">2016-01-04T18:08:43Z</dcterms:created>
  <dcterms:modified xsi:type="dcterms:W3CDTF">2016-07-27T06:29:53Z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TC010721191032</vt:lpwstr>
  </property>
</Properties>
</file>